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91"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7BB8B-7255-4E5F-8CB9-471019F5AB6D}" type="datetimeFigureOut">
              <a:rPr lang="de-DE" smtClean="0"/>
              <a:t>05.12.2023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47AFB-035D-470A-BAB5-9F43C14B0165}" type="slidenum">
              <a:rPr lang="de-DE" smtClean="0"/>
              <a:t>‹Nr.›</a:t>
            </a:fld>
            <a:endParaRPr lang="de-DE"/>
          </a:p>
        </p:txBody>
      </p:sp>
    </p:spTree>
    <p:extLst>
      <p:ext uri="{BB962C8B-B14F-4D97-AF65-F5344CB8AC3E}">
        <p14:creationId xmlns:p14="http://schemas.microsoft.com/office/powerpoint/2010/main" val="407122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B251B-3A36-413D-A430-7D46702A5E96}" type="datetimeFigureOut">
              <a:rPr lang="de-DE" smtClean="0"/>
              <a:t>05.12.2023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45FFB-CD2E-4135-8507-6F47BBC54741}" type="slidenum">
              <a:rPr lang="de-DE" smtClean="0"/>
              <a:t>‹Nr.›</a:t>
            </a:fld>
            <a:endParaRPr lang="de-DE"/>
          </a:p>
        </p:txBody>
      </p:sp>
    </p:spTree>
    <p:extLst>
      <p:ext uri="{BB962C8B-B14F-4D97-AF65-F5344CB8AC3E}">
        <p14:creationId xmlns:p14="http://schemas.microsoft.com/office/powerpoint/2010/main" val="235042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973E1-3DF9-4FB0-E0B9-3DFCB0DF55A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730365F-2688-A362-6F16-FBC5B1AE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E7A06C8-2680-4132-E585-81E37BB25FDA}"/>
              </a:ext>
            </a:extLst>
          </p:cNvPr>
          <p:cNvSpPr>
            <a:spLocks noGrp="1"/>
          </p:cNvSpPr>
          <p:nvPr>
            <p:ph type="dt" sz="half" idx="10"/>
          </p:nvPr>
        </p:nvSpPr>
        <p:spPr/>
        <p:txBody>
          <a:bodyPr/>
          <a:lstStyle/>
          <a:p>
            <a:fld id="{7F950844-DB35-4EB4-B3D1-B2F23AEA660E}" type="datetime1">
              <a:rPr lang="de-DE" smtClean="0"/>
              <a:t>05.12.2023</a:t>
            </a:fld>
            <a:endParaRPr lang="de-DE"/>
          </a:p>
        </p:txBody>
      </p:sp>
      <p:sp>
        <p:nvSpPr>
          <p:cNvPr id="5" name="Fußzeilenplatzhalter 4">
            <a:extLst>
              <a:ext uri="{FF2B5EF4-FFF2-40B4-BE49-F238E27FC236}">
                <a16:creationId xmlns:a16="http://schemas.microsoft.com/office/drawing/2014/main" id="{794FADCE-1668-B5D9-F7C5-B5444AF0665B}"/>
              </a:ext>
            </a:extLst>
          </p:cNvPr>
          <p:cNvSpPr>
            <a:spLocks noGrp="1"/>
          </p:cNvSpPr>
          <p:nvPr>
            <p:ph type="ftr" sz="quarter" idx="11"/>
          </p:nvPr>
        </p:nvSpPr>
        <p:spPr/>
        <p:txBody>
          <a:bodyPr/>
          <a:lstStyle/>
          <a:p>
            <a:r>
              <a:rPr lang="de-DE"/>
              <a:t>Dozent - Christian Höfling</a:t>
            </a:r>
          </a:p>
        </p:txBody>
      </p:sp>
      <p:sp>
        <p:nvSpPr>
          <p:cNvPr id="6" name="Foliennummernplatzhalter 5">
            <a:extLst>
              <a:ext uri="{FF2B5EF4-FFF2-40B4-BE49-F238E27FC236}">
                <a16:creationId xmlns:a16="http://schemas.microsoft.com/office/drawing/2014/main" id="{0CB89D26-4B7C-8A14-EA40-1275A91A9A51}"/>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111090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E24DF-CFF9-A35E-664D-4905C4C8489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786197C-2C65-5438-F8D1-6C37D5CABCF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A2C409-ED6D-CE00-AB78-C245725C3A6F}"/>
              </a:ext>
            </a:extLst>
          </p:cNvPr>
          <p:cNvSpPr>
            <a:spLocks noGrp="1"/>
          </p:cNvSpPr>
          <p:nvPr>
            <p:ph type="dt" sz="half" idx="10"/>
          </p:nvPr>
        </p:nvSpPr>
        <p:spPr/>
        <p:txBody>
          <a:bodyPr/>
          <a:lstStyle/>
          <a:p>
            <a:fld id="{F7018BB9-C8BC-4A93-B665-FF74D182AD6A}" type="datetime1">
              <a:rPr lang="de-DE" smtClean="0"/>
              <a:t>05.12.2023</a:t>
            </a:fld>
            <a:endParaRPr lang="de-DE"/>
          </a:p>
        </p:txBody>
      </p:sp>
      <p:sp>
        <p:nvSpPr>
          <p:cNvPr id="5" name="Fußzeilenplatzhalter 4">
            <a:extLst>
              <a:ext uri="{FF2B5EF4-FFF2-40B4-BE49-F238E27FC236}">
                <a16:creationId xmlns:a16="http://schemas.microsoft.com/office/drawing/2014/main" id="{1A2475F8-5413-A29F-C480-B85716433B85}"/>
              </a:ext>
            </a:extLst>
          </p:cNvPr>
          <p:cNvSpPr>
            <a:spLocks noGrp="1"/>
          </p:cNvSpPr>
          <p:nvPr>
            <p:ph type="ftr" sz="quarter" idx="11"/>
          </p:nvPr>
        </p:nvSpPr>
        <p:spPr/>
        <p:txBody>
          <a:bodyPr/>
          <a:lstStyle/>
          <a:p>
            <a:r>
              <a:rPr lang="de-DE"/>
              <a:t>Dozent - Christian Höfling</a:t>
            </a:r>
          </a:p>
        </p:txBody>
      </p:sp>
      <p:sp>
        <p:nvSpPr>
          <p:cNvPr id="6" name="Foliennummernplatzhalter 5">
            <a:extLst>
              <a:ext uri="{FF2B5EF4-FFF2-40B4-BE49-F238E27FC236}">
                <a16:creationId xmlns:a16="http://schemas.microsoft.com/office/drawing/2014/main" id="{6867DA3A-BF82-9399-1BAE-96ACE5663560}"/>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297823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B511A7-A633-7E7C-CE43-8E33D80082A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9333AAB-ED3D-E37B-FF54-5F1602B6E6F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1E1245-EE62-EFE0-AC53-0073F6D94C81}"/>
              </a:ext>
            </a:extLst>
          </p:cNvPr>
          <p:cNvSpPr>
            <a:spLocks noGrp="1"/>
          </p:cNvSpPr>
          <p:nvPr>
            <p:ph type="dt" sz="half" idx="10"/>
          </p:nvPr>
        </p:nvSpPr>
        <p:spPr/>
        <p:txBody>
          <a:bodyPr/>
          <a:lstStyle/>
          <a:p>
            <a:fld id="{730CD02D-BD7F-40C6-BDE0-86DDFEE0222D}" type="datetime1">
              <a:rPr lang="de-DE" smtClean="0"/>
              <a:t>05.12.2023</a:t>
            </a:fld>
            <a:endParaRPr lang="de-DE"/>
          </a:p>
        </p:txBody>
      </p:sp>
      <p:sp>
        <p:nvSpPr>
          <p:cNvPr id="5" name="Fußzeilenplatzhalter 4">
            <a:extLst>
              <a:ext uri="{FF2B5EF4-FFF2-40B4-BE49-F238E27FC236}">
                <a16:creationId xmlns:a16="http://schemas.microsoft.com/office/drawing/2014/main" id="{C71EDB1D-692B-DCC0-3BFC-97CB958CAE26}"/>
              </a:ext>
            </a:extLst>
          </p:cNvPr>
          <p:cNvSpPr>
            <a:spLocks noGrp="1"/>
          </p:cNvSpPr>
          <p:nvPr>
            <p:ph type="ftr" sz="quarter" idx="11"/>
          </p:nvPr>
        </p:nvSpPr>
        <p:spPr/>
        <p:txBody>
          <a:bodyPr/>
          <a:lstStyle/>
          <a:p>
            <a:r>
              <a:rPr lang="de-DE"/>
              <a:t>Dozent - Christian Höfling</a:t>
            </a:r>
          </a:p>
        </p:txBody>
      </p:sp>
      <p:sp>
        <p:nvSpPr>
          <p:cNvPr id="6" name="Foliennummernplatzhalter 5">
            <a:extLst>
              <a:ext uri="{FF2B5EF4-FFF2-40B4-BE49-F238E27FC236}">
                <a16:creationId xmlns:a16="http://schemas.microsoft.com/office/drawing/2014/main" id="{1A9498FE-4B0A-B235-AE46-E48AA4D56D89}"/>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152587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F0551-0D9F-2BE9-46C2-5664FF421D7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84750D0-8020-5701-41D4-6E27D4BBF00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4000C5-1709-EEF1-F953-AB4761754328}"/>
              </a:ext>
            </a:extLst>
          </p:cNvPr>
          <p:cNvSpPr>
            <a:spLocks noGrp="1"/>
          </p:cNvSpPr>
          <p:nvPr>
            <p:ph type="dt" sz="half" idx="10"/>
          </p:nvPr>
        </p:nvSpPr>
        <p:spPr/>
        <p:txBody>
          <a:bodyPr/>
          <a:lstStyle/>
          <a:p>
            <a:fld id="{1366F8D4-23B3-4CB2-8BC3-169969C35B52}" type="datetime1">
              <a:rPr lang="de-DE" smtClean="0"/>
              <a:t>05.12.2023</a:t>
            </a:fld>
            <a:endParaRPr lang="de-DE"/>
          </a:p>
        </p:txBody>
      </p:sp>
      <p:sp>
        <p:nvSpPr>
          <p:cNvPr id="5" name="Fußzeilenplatzhalter 4">
            <a:extLst>
              <a:ext uri="{FF2B5EF4-FFF2-40B4-BE49-F238E27FC236}">
                <a16:creationId xmlns:a16="http://schemas.microsoft.com/office/drawing/2014/main" id="{F71D10DB-2E32-33A6-013A-A1A06ADE7692}"/>
              </a:ext>
            </a:extLst>
          </p:cNvPr>
          <p:cNvSpPr>
            <a:spLocks noGrp="1"/>
          </p:cNvSpPr>
          <p:nvPr>
            <p:ph type="ftr" sz="quarter" idx="11"/>
          </p:nvPr>
        </p:nvSpPr>
        <p:spPr/>
        <p:txBody>
          <a:bodyPr/>
          <a:lstStyle/>
          <a:p>
            <a:r>
              <a:rPr lang="de-DE"/>
              <a:t>Dozent - Christian Höfling</a:t>
            </a:r>
          </a:p>
        </p:txBody>
      </p:sp>
      <p:sp>
        <p:nvSpPr>
          <p:cNvPr id="6" name="Foliennummernplatzhalter 5">
            <a:extLst>
              <a:ext uri="{FF2B5EF4-FFF2-40B4-BE49-F238E27FC236}">
                <a16:creationId xmlns:a16="http://schemas.microsoft.com/office/drawing/2014/main" id="{0F5C73F5-9F89-BDA1-1E73-4CDA2D84B7D4}"/>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16157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5EB7C-4266-33D8-E344-D3E5AD7751D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5A1C8A1-07B7-A1C4-99B3-25DFA17528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6F84E3F-F1AF-52B4-ED92-8EF773D9E801}"/>
              </a:ext>
            </a:extLst>
          </p:cNvPr>
          <p:cNvSpPr>
            <a:spLocks noGrp="1"/>
          </p:cNvSpPr>
          <p:nvPr>
            <p:ph type="dt" sz="half" idx="10"/>
          </p:nvPr>
        </p:nvSpPr>
        <p:spPr/>
        <p:txBody>
          <a:bodyPr/>
          <a:lstStyle/>
          <a:p>
            <a:fld id="{E0120BC8-86EA-4672-A427-44E3DC6979A0}" type="datetime1">
              <a:rPr lang="de-DE" smtClean="0"/>
              <a:t>05.12.2023</a:t>
            </a:fld>
            <a:endParaRPr lang="de-DE"/>
          </a:p>
        </p:txBody>
      </p:sp>
      <p:sp>
        <p:nvSpPr>
          <p:cNvPr id="5" name="Fußzeilenplatzhalter 4">
            <a:extLst>
              <a:ext uri="{FF2B5EF4-FFF2-40B4-BE49-F238E27FC236}">
                <a16:creationId xmlns:a16="http://schemas.microsoft.com/office/drawing/2014/main" id="{46ECE5BB-4D82-2444-5EFC-E5698B2FFDFF}"/>
              </a:ext>
            </a:extLst>
          </p:cNvPr>
          <p:cNvSpPr>
            <a:spLocks noGrp="1"/>
          </p:cNvSpPr>
          <p:nvPr>
            <p:ph type="ftr" sz="quarter" idx="11"/>
          </p:nvPr>
        </p:nvSpPr>
        <p:spPr/>
        <p:txBody>
          <a:bodyPr/>
          <a:lstStyle/>
          <a:p>
            <a:r>
              <a:rPr lang="de-DE"/>
              <a:t>Dozent - Christian Höfling</a:t>
            </a:r>
          </a:p>
        </p:txBody>
      </p:sp>
      <p:sp>
        <p:nvSpPr>
          <p:cNvPr id="6" name="Foliennummernplatzhalter 5">
            <a:extLst>
              <a:ext uri="{FF2B5EF4-FFF2-40B4-BE49-F238E27FC236}">
                <a16:creationId xmlns:a16="http://schemas.microsoft.com/office/drawing/2014/main" id="{2D01CFE1-AE0E-F410-C76E-21A3BB1EA447}"/>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98878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E8CAC-5B97-FCDF-7A51-57A73F41E49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867AFDA-5897-AEC5-F89D-09BE0558131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DE52422-933B-2D6F-BD40-6E3E1A06583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EFF7E5A-9076-AEF9-15D8-FE932F2F1064}"/>
              </a:ext>
            </a:extLst>
          </p:cNvPr>
          <p:cNvSpPr>
            <a:spLocks noGrp="1"/>
          </p:cNvSpPr>
          <p:nvPr>
            <p:ph type="dt" sz="half" idx="10"/>
          </p:nvPr>
        </p:nvSpPr>
        <p:spPr/>
        <p:txBody>
          <a:bodyPr/>
          <a:lstStyle/>
          <a:p>
            <a:fld id="{C9F51302-DD33-45AC-8A53-B55FD7F1ECAA}" type="datetime1">
              <a:rPr lang="de-DE" smtClean="0"/>
              <a:t>05.12.2023</a:t>
            </a:fld>
            <a:endParaRPr lang="de-DE"/>
          </a:p>
        </p:txBody>
      </p:sp>
      <p:sp>
        <p:nvSpPr>
          <p:cNvPr id="6" name="Fußzeilenplatzhalter 5">
            <a:extLst>
              <a:ext uri="{FF2B5EF4-FFF2-40B4-BE49-F238E27FC236}">
                <a16:creationId xmlns:a16="http://schemas.microsoft.com/office/drawing/2014/main" id="{9923A0DC-B983-FFC2-0D07-4F72192637A9}"/>
              </a:ext>
            </a:extLst>
          </p:cNvPr>
          <p:cNvSpPr>
            <a:spLocks noGrp="1"/>
          </p:cNvSpPr>
          <p:nvPr>
            <p:ph type="ftr" sz="quarter" idx="11"/>
          </p:nvPr>
        </p:nvSpPr>
        <p:spPr/>
        <p:txBody>
          <a:bodyPr/>
          <a:lstStyle/>
          <a:p>
            <a:r>
              <a:rPr lang="de-DE"/>
              <a:t>Dozent - Christian Höfling</a:t>
            </a:r>
          </a:p>
        </p:txBody>
      </p:sp>
      <p:sp>
        <p:nvSpPr>
          <p:cNvPr id="7" name="Foliennummernplatzhalter 6">
            <a:extLst>
              <a:ext uri="{FF2B5EF4-FFF2-40B4-BE49-F238E27FC236}">
                <a16:creationId xmlns:a16="http://schemas.microsoft.com/office/drawing/2014/main" id="{9DFF26C7-F4CF-FE9C-66B5-9E829BBCAAAB}"/>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289491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0DF7C-153D-A9C6-C338-57A526935FF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D3731DB-3896-B180-78E3-E3AB739F9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D50C0B1-209D-B038-74BC-91E966336F7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0D22AD8-980A-5333-1863-503485AD5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7587EA4-C241-A09A-B805-6EC2AF408E8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E25059B-1D58-DA57-BCC6-786365253D33}"/>
              </a:ext>
            </a:extLst>
          </p:cNvPr>
          <p:cNvSpPr>
            <a:spLocks noGrp="1"/>
          </p:cNvSpPr>
          <p:nvPr>
            <p:ph type="dt" sz="half" idx="10"/>
          </p:nvPr>
        </p:nvSpPr>
        <p:spPr/>
        <p:txBody>
          <a:bodyPr/>
          <a:lstStyle/>
          <a:p>
            <a:fld id="{8B4FD10E-5234-4538-B367-4EE4C7A24688}" type="datetime1">
              <a:rPr lang="de-DE" smtClean="0"/>
              <a:t>05.12.2023</a:t>
            </a:fld>
            <a:endParaRPr lang="de-DE"/>
          </a:p>
        </p:txBody>
      </p:sp>
      <p:sp>
        <p:nvSpPr>
          <p:cNvPr id="8" name="Fußzeilenplatzhalter 7">
            <a:extLst>
              <a:ext uri="{FF2B5EF4-FFF2-40B4-BE49-F238E27FC236}">
                <a16:creationId xmlns:a16="http://schemas.microsoft.com/office/drawing/2014/main" id="{21A31108-07DA-D7CE-0D1E-03D937061267}"/>
              </a:ext>
            </a:extLst>
          </p:cNvPr>
          <p:cNvSpPr>
            <a:spLocks noGrp="1"/>
          </p:cNvSpPr>
          <p:nvPr>
            <p:ph type="ftr" sz="quarter" idx="11"/>
          </p:nvPr>
        </p:nvSpPr>
        <p:spPr/>
        <p:txBody>
          <a:bodyPr/>
          <a:lstStyle/>
          <a:p>
            <a:r>
              <a:rPr lang="de-DE"/>
              <a:t>Dozent - Christian Höfling</a:t>
            </a:r>
          </a:p>
        </p:txBody>
      </p:sp>
      <p:sp>
        <p:nvSpPr>
          <p:cNvPr id="9" name="Foliennummernplatzhalter 8">
            <a:extLst>
              <a:ext uri="{FF2B5EF4-FFF2-40B4-BE49-F238E27FC236}">
                <a16:creationId xmlns:a16="http://schemas.microsoft.com/office/drawing/2014/main" id="{002299C6-36DE-0677-3515-90B2C118FA1A}"/>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72153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083D4-3EBE-E87B-8E1E-694151CFF58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6C2CCCC-233B-8F2F-808B-6EE2DC65E177}"/>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EC19E482-3C60-1751-D6E3-4BAADFD63A94}"/>
              </a:ext>
            </a:extLst>
          </p:cNvPr>
          <p:cNvSpPr>
            <a:spLocks noGrp="1"/>
          </p:cNvSpPr>
          <p:nvPr>
            <p:ph type="ftr" sz="quarter" idx="11"/>
          </p:nvPr>
        </p:nvSpPr>
        <p:spPr/>
        <p:txBody>
          <a:bodyPr/>
          <a:lstStyle/>
          <a:p>
            <a:r>
              <a:rPr lang="de-DE"/>
              <a:t>Dozent - Christian Höfling</a:t>
            </a:r>
          </a:p>
        </p:txBody>
      </p:sp>
      <p:sp>
        <p:nvSpPr>
          <p:cNvPr id="5" name="Foliennummernplatzhalter 4">
            <a:extLst>
              <a:ext uri="{FF2B5EF4-FFF2-40B4-BE49-F238E27FC236}">
                <a16:creationId xmlns:a16="http://schemas.microsoft.com/office/drawing/2014/main" id="{7EF3154F-3D8D-F1C0-A3FD-B559BE2D2B5A}"/>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228183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BDC42B-5D87-B996-A61E-5046ACC3D21C}"/>
              </a:ext>
            </a:extLst>
          </p:cNvPr>
          <p:cNvSpPr>
            <a:spLocks noGrp="1"/>
          </p:cNvSpPr>
          <p:nvPr>
            <p:ph type="dt" sz="half" idx="10"/>
          </p:nvPr>
        </p:nvSpPr>
        <p:spPr/>
        <p:txBody>
          <a:bodyPr/>
          <a:lstStyle/>
          <a:p>
            <a:fld id="{4F7055D3-FC0A-44FC-8170-CBBDD9A17984}" type="datetime1">
              <a:rPr lang="de-DE" smtClean="0"/>
              <a:t>05.12.2023</a:t>
            </a:fld>
            <a:endParaRPr lang="de-DE"/>
          </a:p>
        </p:txBody>
      </p:sp>
      <p:sp>
        <p:nvSpPr>
          <p:cNvPr id="3" name="Fußzeilenplatzhalter 2">
            <a:extLst>
              <a:ext uri="{FF2B5EF4-FFF2-40B4-BE49-F238E27FC236}">
                <a16:creationId xmlns:a16="http://schemas.microsoft.com/office/drawing/2014/main" id="{2466BC1F-7C64-39BF-0C24-9F4868B63248}"/>
              </a:ext>
            </a:extLst>
          </p:cNvPr>
          <p:cNvSpPr>
            <a:spLocks noGrp="1"/>
          </p:cNvSpPr>
          <p:nvPr>
            <p:ph type="ftr" sz="quarter" idx="11"/>
          </p:nvPr>
        </p:nvSpPr>
        <p:spPr/>
        <p:txBody>
          <a:bodyPr/>
          <a:lstStyle/>
          <a:p>
            <a:r>
              <a:rPr lang="de-DE"/>
              <a:t>Dozent - Christian Höfling</a:t>
            </a:r>
          </a:p>
        </p:txBody>
      </p:sp>
      <p:sp>
        <p:nvSpPr>
          <p:cNvPr id="4" name="Foliennummernplatzhalter 3">
            <a:extLst>
              <a:ext uri="{FF2B5EF4-FFF2-40B4-BE49-F238E27FC236}">
                <a16:creationId xmlns:a16="http://schemas.microsoft.com/office/drawing/2014/main" id="{68B5DBDF-23D7-5FC1-5227-A159A1933248}"/>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316185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C488D-2C05-2767-6B55-3B4B7F5BD9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250EF78-3017-850E-A3F4-6126351C71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B9911DA-70CD-6CE5-2BEB-9E76B9E46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9FE26C9-6019-D1A5-E1EC-9C577809BE13}"/>
              </a:ext>
            </a:extLst>
          </p:cNvPr>
          <p:cNvSpPr>
            <a:spLocks noGrp="1"/>
          </p:cNvSpPr>
          <p:nvPr>
            <p:ph type="dt" sz="half" idx="10"/>
          </p:nvPr>
        </p:nvSpPr>
        <p:spPr/>
        <p:txBody>
          <a:bodyPr/>
          <a:lstStyle/>
          <a:p>
            <a:fld id="{4296FF48-0175-475D-A544-100B09294C48}" type="datetime1">
              <a:rPr lang="de-DE" smtClean="0"/>
              <a:t>05.12.2023</a:t>
            </a:fld>
            <a:endParaRPr lang="de-DE"/>
          </a:p>
        </p:txBody>
      </p:sp>
      <p:sp>
        <p:nvSpPr>
          <p:cNvPr id="6" name="Fußzeilenplatzhalter 5">
            <a:extLst>
              <a:ext uri="{FF2B5EF4-FFF2-40B4-BE49-F238E27FC236}">
                <a16:creationId xmlns:a16="http://schemas.microsoft.com/office/drawing/2014/main" id="{D9DB6B6C-2597-6070-3614-5C89C30FA21A}"/>
              </a:ext>
            </a:extLst>
          </p:cNvPr>
          <p:cNvSpPr>
            <a:spLocks noGrp="1"/>
          </p:cNvSpPr>
          <p:nvPr>
            <p:ph type="ftr" sz="quarter" idx="11"/>
          </p:nvPr>
        </p:nvSpPr>
        <p:spPr/>
        <p:txBody>
          <a:bodyPr/>
          <a:lstStyle/>
          <a:p>
            <a:r>
              <a:rPr lang="de-DE"/>
              <a:t>Dozent - Christian Höfling</a:t>
            </a:r>
          </a:p>
        </p:txBody>
      </p:sp>
      <p:sp>
        <p:nvSpPr>
          <p:cNvPr id="7" name="Foliennummernplatzhalter 6">
            <a:extLst>
              <a:ext uri="{FF2B5EF4-FFF2-40B4-BE49-F238E27FC236}">
                <a16:creationId xmlns:a16="http://schemas.microsoft.com/office/drawing/2014/main" id="{27CA2731-F25F-37FD-0C49-95C558EC5B0F}"/>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77681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AA61A-F181-8C75-12A2-393046A472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3D5970D-9CB9-2129-03FB-0FE0F649F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FC49885-5A5B-04D4-29F3-5414CE83E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8302CD8-A5E3-AFC7-83FD-DBBDEC97559A}"/>
              </a:ext>
            </a:extLst>
          </p:cNvPr>
          <p:cNvSpPr>
            <a:spLocks noGrp="1"/>
          </p:cNvSpPr>
          <p:nvPr>
            <p:ph type="dt" sz="half" idx="10"/>
          </p:nvPr>
        </p:nvSpPr>
        <p:spPr/>
        <p:txBody>
          <a:bodyPr/>
          <a:lstStyle/>
          <a:p>
            <a:fld id="{6FF33EFA-8C2E-47BA-82F5-824F1E52C2B8}" type="datetime1">
              <a:rPr lang="de-DE" smtClean="0"/>
              <a:t>05.12.2023</a:t>
            </a:fld>
            <a:endParaRPr lang="de-DE"/>
          </a:p>
        </p:txBody>
      </p:sp>
      <p:sp>
        <p:nvSpPr>
          <p:cNvPr id="6" name="Fußzeilenplatzhalter 5">
            <a:extLst>
              <a:ext uri="{FF2B5EF4-FFF2-40B4-BE49-F238E27FC236}">
                <a16:creationId xmlns:a16="http://schemas.microsoft.com/office/drawing/2014/main" id="{893A5ED6-CB2F-0FAF-546A-E84ECC781A38}"/>
              </a:ext>
            </a:extLst>
          </p:cNvPr>
          <p:cNvSpPr>
            <a:spLocks noGrp="1"/>
          </p:cNvSpPr>
          <p:nvPr>
            <p:ph type="ftr" sz="quarter" idx="11"/>
          </p:nvPr>
        </p:nvSpPr>
        <p:spPr/>
        <p:txBody>
          <a:bodyPr/>
          <a:lstStyle/>
          <a:p>
            <a:r>
              <a:rPr lang="de-DE"/>
              <a:t>Dozent - Christian Höfling</a:t>
            </a:r>
          </a:p>
        </p:txBody>
      </p:sp>
      <p:sp>
        <p:nvSpPr>
          <p:cNvPr id="7" name="Foliennummernplatzhalter 6">
            <a:extLst>
              <a:ext uri="{FF2B5EF4-FFF2-40B4-BE49-F238E27FC236}">
                <a16:creationId xmlns:a16="http://schemas.microsoft.com/office/drawing/2014/main" id="{5B483616-A28F-6391-F48F-1652C80D125A}"/>
              </a:ext>
            </a:extLst>
          </p:cNvPr>
          <p:cNvSpPr>
            <a:spLocks noGrp="1"/>
          </p:cNvSpPr>
          <p:nvPr>
            <p:ph type="sldNum" sz="quarter" idx="12"/>
          </p:nvPr>
        </p:nvSpPr>
        <p:spPr/>
        <p:txBody>
          <a:bodyPr/>
          <a:lstStyle/>
          <a:p>
            <a:fld id="{8289B974-3278-47F1-AA76-2A86AA1F9C9E}" type="slidenum">
              <a:rPr lang="de-DE" smtClean="0"/>
              <a:t>‹Nr.›</a:t>
            </a:fld>
            <a:endParaRPr lang="de-DE"/>
          </a:p>
        </p:txBody>
      </p:sp>
    </p:spTree>
    <p:extLst>
      <p:ext uri="{BB962C8B-B14F-4D97-AF65-F5344CB8AC3E}">
        <p14:creationId xmlns:p14="http://schemas.microsoft.com/office/powerpoint/2010/main" val="97296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E9F8B8-8CB0-E1F5-7188-5AE7302EC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E362264-AFD7-073E-F644-928486A3E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F7B8746-6DC2-D073-1D9B-365A77019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221B-2ECF-40C9-AB68-B2CA1AAEA425}" type="datetime1">
              <a:rPr lang="de-DE" smtClean="0"/>
              <a:t>05.12.2023</a:t>
            </a:fld>
            <a:endParaRPr lang="de-DE"/>
          </a:p>
        </p:txBody>
      </p:sp>
      <p:sp>
        <p:nvSpPr>
          <p:cNvPr id="5" name="Fußzeilenplatzhalter 4">
            <a:extLst>
              <a:ext uri="{FF2B5EF4-FFF2-40B4-BE49-F238E27FC236}">
                <a16:creationId xmlns:a16="http://schemas.microsoft.com/office/drawing/2014/main" id="{E79D0593-F93E-3313-8B2C-BE194DF1F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Dozent - Christian Höfling</a:t>
            </a:r>
          </a:p>
        </p:txBody>
      </p:sp>
      <p:sp>
        <p:nvSpPr>
          <p:cNvPr id="6" name="Foliennummernplatzhalter 5">
            <a:extLst>
              <a:ext uri="{FF2B5EF4-FFF2-40B4-BE49-F238E27FC236}">
                <a16:creationId xmlns:a16="http://schemas.microsoft.com/office/drawing/2014/main" id="{DE2F892C-E30F-F1CA-AFBE-5922004CD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9B974-3278-47F1-AA76-2A86AA1F9C9E}" type="slidenum">
              <a:rPr lang="de-DE" smtClean="0"/>
              <a:t>‹Nr.›</a:t>
            </a:fld>
            <a:endParaRPr lang="de-DE"/>
          </a:p>
        </p:txBody>
      </p:sp>
    </p:spTree>
    <p:extLst>
      <p:ext uri="{BB962C8B-B14F-4D97-AF65-F5344CB8AC3E}">
        <p14:creationId xmlns:p14="http://schemas.microsoft.com/office/powerpoint/2010/main" val="322897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ände, die sich gegenseitig an den Handgelenken halten und zu einem Kreis verschränkt sind">
            <a:extLst>
              <a:ext uri="{FF2B5EF4-FFF2-40B4-BE49-F238E27FC236}">
                <a16:creationId xmlns:a16="http://schemas.microsoft.com/office/drawing/2014/main" id="{E520BB67-ED7D-D035-05D4-E74D2EA657FB}"/>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p:spPr>
      </p:pic>
      <p:sp>
        <p:nvSpPr>
          <p:cNvPr id="2" name="Titel 1">
            <a:extLst>
              <a:ext uri="{FF2B5EF4-FFF2-40B4-BE49-F238E27FC236}">
                <a16:creationId xmlns:a16="http://schemas.microsoft.com/office/drawing/2014/main" id="{BDF9E7E3-8F67-D6F3-AE85-EB6C8A5865E0}"/>
              </a:ext>
            </a:extLst>
          </p:cNvPr>
          <p:cNvSpPr>
            <a:spLocks noGrp="1"/>
          </p:cNvSpPr>
          <p:nvPr>
            <p:ph type="ctrTitle"/>
          </p:nvPr>
        </p:nvSpPr>
        <p:spPr>
          <a:xfrm>
            <a:off x="1524000" y="1122363"/>
            <a:ext cx="9144000" cy="3063240"/>
          </a:xfrm>
        </p:spPr>
        <p:txBody>
          <a:bodyPr>
            <a:normAutofit/>
          </a:bodyPr>
          <a:lstStyle/>
          <a:p>
            <a:r>
              <a:rPr lang="de-DE" sz="6600">
                <a:ln w="22225">
                  <a:solidFill>
                    <a:schemeClr val="tx1"/>
                  </a:solidFill>
                  <a:miter lim="800000"/>
                </a:ln>
                <a:solidFill>
                  <a:srgbClr val="FFFFFF"/>
                </a:solidFill>
              </a:rPr>
              <a:t>Pakt für den Ganztag		</a:t>
            </a:r>
          </a:p>
        </p:txBody>
      </p:sp>
      <p:sp>
        <p:nvSpPr>
          <p:cNvPr id="3" name="Untertitel 2">
            <a:extLst>
              <a:ext uri="{FF2B5EF4-FFF2-40B4-BE49-F238E27FC236}">
                <a16:creationId xmlns:a16="http://schemas.microsoft.com/office/drawing/2014/main" id="{90E1A08C-BA24-A040-7D41-4866765DF60F}"/>
              </a:ext>
            </a:extLst>
          </p:cNvPr>
          <p:cNvSpPr>
            <a:spLocks noGrp="1"/>
          </p:cNvSpPr>
          <p:nvPr>
            <p:ph type="subTitle" idx="1"/>
          </p:nvPr>
        </p:nvSpPr>
        <p:spPr>
          <a:xfrm>
            <a:off x="1527048" y="4599432"/>
            <a:ext cx="9144000" cy="1536192"/>
          </a:xfrm>
        </p:spPr>
        <p:txBody>
          <a:bodyPr>
            <a:normAutofit/>
          </a:bodyPr>
          <a:lstStyle/>
          <a:p>
            <a:r>
              <a:rPr lang="de-DE" dirty="0">
                <a:solidFill>
                  <a:srgbClr val="FFFFFF"/>
                </a:solidFill>
              </a:rPr>
              <a:t>Modul „Ganztag“</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umsplatzhalter 3">
            <a:extLst>
              <a:ext uri="{FF2B5EF4-FFF2-40B4-BE49-F238E27FC236}">
                <a16:creationId xmlns:a16="http://schemas.microsoft.com/office/drawing/2014/main" id="{FF8C87B8-EB4E-13EA-6914-17A0E1BE870B}"/>
              </a:ext>
            </a:extLst>
          </p:cNvPr>
          <p:cNvSpPr>
            <a:spLocks noGrp="1"/>
          </p:cNvSpPr>
          <p:nvPr>
            <p:ph type="dt" sz="half" idx="10"/>
          </p:nvPr>
        </p:nvSpPr>
        <p:spPr>
          <a:xfrm>
            <a:off x="838200" y="6356350"/>
            <a:ext cx="2743200" cy="365125"/>
          </a:xfrm>
        </p:spPr>
        <p:txBody>
          <a:bodyPr>
            <a:normAutofit/>
          </a:bodyPr>
          <a:lstStyle/>
          <a:p>
            <a:pPr>
              <a:spcAft>
                <a:spcPts val="600"/>
              </a:spcAft>
            </a:pPr>
            <a:r>
              <a:rPr lang="de-DE" dirty="0">
                <a:solidFill>
                  <a:srgbClr val="FFFFFF"/>
                </a:solidFill>
              </a:rPr>
              <a:t>27.11.2023</a:t>
            </a:r>
          </a:p>
        </p:txBody>
      </p:sp>
      <p:sp>
        <p:nvSpPr>
          <p:cNvPr id="5" name="Fußzeilenplatzhalter 4">
            <a:extLst>
              <a:ext uri="{FF2B5EF4-FFF2-40B4-BE49-F238E27FC236}">
                <a16:creationId xmlns:a16="http://schemas.microsoft.com/office/drawing/2014/main" id="{8192469F-1B30-87FF-4478-6C43B356E905}"/>
              </a:ext>
            </a:extLst>
          </p:cNvPr>
          <p:cNvSpPr>
            <a:spLocks noGrp="1"/>
          </p:cNvSpPr>
          <p:nvPr>
            <p:ph type="ftr" sz="quarter" idx="11"/>
          </p:nvPr>
        </p:nvSpPr>
        <p:spPr>
          <a:xfrm>
            <a:off x="4038600" y="6356350"/>
            <a:ext cx="4114800" cy="365125"/>
          </a:xfrm>
        </p:spPr>
        <p:txBody>
          <a:bodyPr>
            <a:normAutofit/>
          </a:bodyPr>
          <a:lstStyle/>
          <a:p>
            <a:pPr>
              <a:spcAft>
                <a:spcPts val="600"/>
              </a:spcAft>
            </a:pPr>
            <a:r>
              <a:rPr lang="de-DE">
                <a:solidFill>
                  <a:srgbClr val="FFFFFF"/>
                </a:solidFill>
              </a:rPr>
              <a:t>Dozent - Christian Höfling</a:t>
            </a:r>
          </a:p>
        </p:txBody>
      </p:sp>
    </p:spTree>
    <p:extLst>
      <p:ext uri="{BB962C8B-B14F-4D97-AF65-F5344CB8AC3E}">
        <p14:creationId xmlns:p14="http://schemas.microsoft.com/office/powerpoint/2010/main" val="4157606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13D2A-7C16-2464-02CF-D69EC7E0B728}"/>
              </a:ext>
            </a:extLst>
          </p:cNvPr>
          <p:cNvSpPr>
            <a:spLocks noGrp="1"/>
          </p:cNvSpPr>
          <p:nvPr>
            <p:ph type="title"/>
          </p:nvPr>
        </p:nvSpPr>
        <p:spPr/>
        <p:txBody>
          <a:bodyPr/>
          <a:lstStyle/>
          <a:p>
            <a:pPr algn="ctr"/>
            <a:r>
              <a:rPr lang="de-DE" dirty="0">
                <a:effectLst/>
                <a:latin typeface="Arial" panose="020B0604020202020204" pitchFamily="34" charset="0"/>
              </a:rPr>
              <a:t>Von wann bis wann sind die Kinder in der Schule?</a:t>
            </a:r>
            <a:endParaRPr lang="de-DE" dirty="0"/>
          </a:p>
        </p:txBody>
      </p:sp>
      <p:sp>
        <p:nvSpPr>
          <p:cNvPr id="3" name="Datumsplatzhalter 2">
            <a:extLst>
              <a:ext uri="{FF2B5EF4-FFF2-40B4-BE49-F238E27FC236}">
                <a16:creationId xmlns:a16="http://schemas.microsoft.com/office/drawing/2014/main" id="{E9621725-DD0C-CA73-5FA7-678B7D69D77D}"/>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4A430177-0E4A-7031-FCE9-82B00860891B}"/>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12D6CCB4-FED9-AAF3-0B95-0D266298773B}"/>
              </a:ext>
            </a:extLst>
          </p:cNvPr>
          <p:cNvSpPr txBox="1"/>
          <p:nvPr/>
        </p:nvSpPr>
        <p:spPr>
          <a:xfrm>
            <a:off x="354684" y="1812470"/>
            <a:ext cx="11482631" cy="1200329"/>
          </a:xfrm>
          <a:prstGeom prst="rect">
            <a:avLst/>
          </a:prstGeom>
          <a:noFill/>
        </p:spPr>
        <p:txBody>
          <a:bodyPr wrap="none" rtlCol="0">
            <a:spAutoFit/>
          </a:bodyPr>
          <a:lstStyle/>
          <a:p>
            <a:r>
              <a:rPr lang="de-DE" dirty="0">
                <a:effectLst/>
                <a:latin typeface="Arial" panose="020B0604020202020204" pitchFamily="34" charset="0"/>
              </a:rPr>
              <a:t>Kernzeit: </a:t>
            </a:r>
            <a:r>
              <a:rPr lang="de-DE" b="1" dirty="0">
                <a:effectLst/>
                <a:latin typeface="Arial" panose="020B0604020202020204" pitchFamily="34" charset="0"/>
              </a:rPr>
              <a:t>8.00 bis 15.00 Uhr</a:t>
            </a:r>
            <a:r>
              <a:rPr lang="de-DE" dirty="0">
                <a:effectLst/>
                <a:latin typeface="Arial" panose="020B0604020202020204" pitchFamily="34" charset="0"/>
              </a:rPr>
              <a:t> (16.00 Uhr) </a:t>
            </a:r>
            <a:r>
              <a:rPr lang="de-DE" dirty="0">
                <a:latin typeface="Arial" panose="020B0604020202020204" pitchFamily="34" charset="0"/>
              </a:rPr>
              <a:t>oder </a:t>
            </a:r>
            <a:r>
              <a:rPr lang="de-DE" dirty="0">
                <a:effectLst/>
                <a:latin typeface="Arial" panose="020B0604020202020204" pitchFamily="34" charset="0"/>
              </a:rPr>
              <a:t>Erweiterte Betreuungsangebote: </a:t>
            </a:r>
            <a:r>
              <a:rPr lang="de-DE" b="1" dirty="0">
                <a:effectLst/>
                <a:latin typeface="Arial" panose="020B0604020202020204" pitchFamily="34" charset="0"/>
              </a:rPr>
              <a:t>6.00 bis 18.00 Uhr </a:t>
            </a:r>
            <a:r>
              <a:rPr lang="de-DE" dirty="0">
                <a:effectLst/>
                <a:latin typeface="Arial" panose="020B0604020202020204" pitchFamily="34" charset="0"/>
              </a:rPr>
              <a:t>(20.00 Uhr)</a:t>
            </a:r>
          </a:p>
          <a:p>
            <a:endParaRPr lang="de-DE" dirty="0">
              <a:latin typeface="Arial" panose="020B0604020202020204" pitchFamily="34" charset="0"/>
            </a:endParaRPr>
          </a:p>
          <a:p>
            <a:pPr marL="285750" indent="-285750">
              <a:buFont typeface="Arial" panose="020B0604020202020204" pitchFamily="34" charset="0"/>
              <a:buChar char="•"/>
            </a:pPr>
            <a:r>
              <a:rPr lang="de-DE" dirty="0">
                <a:effectLst/>
                <a:latin typeface="Arial" panose="020B0604020202020204" pitchFamily="34" charset="0"/>
              </a:rPr>
              <a:t>Manche Eltern denken, dass die Schülerinnen und Schüler von morgens </a:t>
            </a:r>
            <a:r>
              <a:rPr lang="de-DE" dirty="0">
                <a:latin typeface="Arial" panose="020B0604020202020204" pitchFamily="34" charset="0"/>
              </a:rPr>
              <a:t>bis a</a:t>
            </a:r>
            <a:r>
              <a:rPr lang="de-DE" dirty="0">
                <a:effectLst/>
                <a:latin typeface="Arial" panose="020B0604020202020204" pitchFamily="34" charset="0"/>
              </a:rPr>
              <a:t>bends eine Schule besuchen</a:t>
            </a:r>
          </a:p>
          <a:p>
            <a:pPr lvl="1"/>
            <a:r>
              <a:rPr lang="de-DE" dirty="0">
                <a:latin typeface="Arial" panose="020B0604020202020204" pitchFamily="34" charset="0"/>
                <a:sym typeface="Wingdings" panose="05000000000000000000" pitchFamily="2" charset="2"/>
              </a:rPr>
              <a:t> Irrtum!</a:t>
            </a:r>
            <a:endParaRPr lang="de-DE" dirty="0"/>
          </a:p>
        </p:txBody>
      </p:sp>
      <p:sp>
        <p:nvSpPr>
          <p:cNvPr id="6" name="Titel 1">
            <a:extLst>
              <a:ext uri="{FF2B5EF4-FFF2-40B4-BE49-F238E27FC236}">
                <a16:creationId xmlns:a16="http://schemas.microsoft.com/office/drawing/2014/main" id="{E1AC8E1C-40F1-8574-A84B-2A1E118FD6E8}"/>
              </a:ext>
            </a:extLst>
          </p:cNvPr>
          <p:cNvSpPr txBox="1">
            <a:spLocks/>
          </p:cNvSpPr>
          <p:nvPr/>
        </p:nvSpPr>
        <p:spPr>
          <a:xfrm>
            <a:off x="838199" y="30107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effectLst/>
                <a:latin typeface="Arial" panose="020B0604020202020204" pitchFamily="34" charset="0"/>
              </a:rPr>
              <a:t>Haben Kinder den ganzen Tag Schule?</a:t>
            </a:r>
            <a:endParaRPr lang="de-DE" dirty="0"/>
          </a:p>
        </p:txBody>
      </p:sp>
      <p:sp>
        <p:nvSpPr>
          <p:cNvPr id="7" name="Textfeld 6">
            <a:extLst>
              <a:ext uri="{FF2B5EF4-FFF2-40B4-BE49-F238E27FC236}">
                <a16:creationId xmlns:a16="http://schemas.microsoft.com/office/drawing/2014/main" id="{2110112F-FB8C-39D0-324C-002046C5C9E1}"/>
              </a:ext>
            </a:extLst>
          </p:cNvPr>
          <p:cNvSpPr txBox="1"/>
          <p:nvPr/>
        </p:nvSpPr>
        <p:spPr>
          <a:xfrm>
            <a:off x="3831771" y="4336321"/>
            <a:ext cx="3897285" cy="923330"/>
          </a:xfrm>
          <a:prstGeom prst="rect">
            <a:avLst/>
          </a:prstGeom>
          <a:noFill/>
        </p:spPr>
        <p:txBody>
          <a:bodyPr wrap="none" rtlCol="0">
            <a:spAutoFit/>
          </a:bodyPr>
          <a:lstStyle/>
          <a:p>
            <a:pPr marL="285750" indent="-285750">
              <a:buFont typeface="Arial" panose="020B0604020202020204" pitchFamily="34" charset="0"/>
              <a:buChar char="•"/>
            </a:pPr>
            <a:r>
              <a:rPr lang="de-DE" dirty="0">
                <a:effectLst/>
                <a:latin typeface="Arial" panose="020B0604020202020204" pitchFamily="34" charset="0"/>
              </a:rPr>
              <a:t>Anzahl der Unterrichtsstunden</a:t>
            </a:r>
          </a:p>
          <a:p>
            <a:pPr marL="285750" indent="-285750">
              <a:buFont typeface="Arial" panose="020B0604020202020204" pitchFamily="34" charset="0"/>
              <a:buChar char="•"/>
            </a:pPr>
            <a:r>
              <a:rPr lang="de-DE" dirty="0">
                <a:effectLst/>
                <a:latin typeface="Arial" panose="020B0604020202020204" pitchFamily="34" charset="0"/>
              </a:rPr>
              <a:t>Verteilung der Unterrichtsstunden</a:t>
            </a:r>
            <a:endParaRPr lang="de-DE" dirty="0">
              <a:latin typeface="Arial" panose="020B0604020202020204" pitchFamily="34" charset="0"/>
            </a:endParaRPr>
          </a:p>
          <a:p>
            <a:pPr marL="285750" indent="-285750">
              <a:buFont typeface="Arial" panose="020B0604020202020204" pitchFamily="34" charset="0"/>
              <a:buChar char="•"/>
            </a:pPr>
            <a:r>
              <a:rPr lang="de-DE" dirty="0">
                <a:effectLst/>
                <a:latin typeface="Arial" panose="020B0604020202020204" pitchFamily="34" charset="0"/>
              </a:rPr>
              <a:t>Erweiterte Lerngelegenheiten</a:t>
            </a:r>
            <a:endParaRPr lang="de-DE" dirty="0"/>
          </a:p>
        </p:txBody>
      </p:sp>
    </p:spTree>
    <p:extLst>
      <p:ext uri="{BB962C8B-B14F-4D97-AF65-F5344CB8AC3E}">
        <p14:creationId xmlns:p14="http://schemas.microsoft.com/office/powerpoint/2010/main" val="13921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E601E-BDB5-47EF-9F73-A40422FAC3C7}"/>
              </a:ext>
            </a:extLst>
          </p:cNvPr>
          <p:cNvSpPr>
            <a:spLocks noGrp="1"/>
          </p:cNvSpPr>
          <p:nvPr>
            <p:ph type="title"/>
          </p:nvPr>
        </p:nvSpPr>
        <p:spPr/>
        <p:txBody>
          <a:bodyPr/>
          <a:lstStyle/>
          <a:p>
            <a:pPr algn="ctr"/>
            <a:r>
              <a:rPr lang="de-DE" dirty="0">
                <a:effectLst/>
                <a:latin typeface="Arial" panose="020B0604020202020204" pitchFamily="34" charset="0"/>
              </a:rPr>
              <a:t>Wie wird die Ganztagsschule organisiert?</a:t>
            </a:r>
            <a:endParaRPr lang="de-DE" dirty="0"/>
          </a:p>
        </p:txBody>
      </p:sp>
      <p:sp>
        <p:nvSpPr>
          <p:cNvPr id="3" name="Datumsplatzhalter 2">
            <a:extLst>
              <a:ext uri="{FF2B5EF4-FFF2-40B4-BE49-F238E27FC236}">
                <a16:creationId xmlns:a16="http://schemas.microsoft.com/office/drawing/2014/main" id="{37388511-241E-2A21-6575-BDF618251432}"/>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241E3E5F-FFC4-68B0-2433-22D0895BBE58}"/>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A1CC8148-6B4A-9908-BEC3-CB15AD68390F}"/>
              </a:ext>
            </a:extLst>
          </p:cNvPr>
          <p:cNvSpPr txBox="1"/>
          <p:nvPr/>
        </p:nvSpPr>
        <p:spPr>
          <a:xfrm>
            <a:off x="419100" y="1905506"/>
            <a:ext cx="11353800" cy="3416320"/>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Arial" panose="020B0604020202020204" pitchFamily="34" charset="0"/>
              </a:rPr>
              <a:t>Ganztagss</a:t>
            </a:r>
            <a:r>
              <a:rPr lang="de-DE" sz="2400" dirty="0">
                <a:effectLst/>
                <a:latin typeface="Arial" panose="020B0604020202020204" pitchFamily="34" charset="0"/>
              </a:rPr>
              <a:t>chule besteht aus zwei Säulen</a:t>
            </a:r>
          </a:p>
          <a:p>
            <a:pPr marL="742950" lvl="1" indent="-285750">
              <a:buFont typeface="Wingdings" panose="05000000000000000000" pitchFamily="2" charset="2"/>
              <a:buChar char="à"/>
            </a:pPr>
            <a:r>
              <a:rPr lang="de-DE" sz="2400" dirty="0">
                <a:effectLst/>
                <a:latin typeface="Arial" panose="020B0604020202020204" pitchFamily="34" charset="0"/>
              </a:rPr>
              <a:t>1. Unterricht und 2. Betreuung </a:t>
            </a:r>
          </a:p>
          <a:p>
            <a:pPr lvl="1"/>
            <a:endParaRPr lang="de-DE" sz="2400" dirty="0">
              <a:latin typeface="Arial" panose="020B0604020202020204" pitchFamily="34" charset="0"/>
            </a:endParaRPr>
          </a:p>
          <a:p>
            <a:pPr marL="285750" indent="-285750">
              <a:buFont typeface="Arial" panose="020B0604020202020204" pitchFamily="34" charset="0"/>
              <a:buChar char="•"/>
            </a:pPr>
            <a:r>
              <a:rPr lang="de-DE" sz="2400" dirty="0">
                <a:effectLst/>
                <a:latin typeface="Arial" panose="020B0604020202020204" pitchFamily="34" charset="0"/>
              </a:rPr>
              <a:t>Unterstützung: durch Jugendhilfe, Erzieherinnen und Erzieher, Lehrkräfte, Ehrenamtliche etc.</a:t>
            </a:r>
          </a:p>
          <a:p>
            <a:endParaRPr lang="de-DE" sz="2400" dirty="0">
              <a:effectLst/>
              <a:latin typeface="Arial" panose="020B0604020202020204" pitchFamily="34" charset="0"/>
            </a:endParaRPr>
          </a:p>
          <a:p>
            <a:pPr marL="285750" indent="-285750">
              <a:buFont typeface="Arial" panose="020B0604020202020204" pitchFamily="34" charset="0"/>
              <a:buChar char="•"/>
            </a:pPr>
            <a:r>
              <a:rPr lang="de-DE" sz="2400" b="1" dirty="0">
                <a:effectLst/>
                <a:latin typeface="Arial" panose="020B0604020202020204" pitchFamily="34" charset="0"/>
              </a:rPr>
              <a:t>Ziel</a:t>
            </a:r>
            <a:r>
              <a:rPr lang="de-DE" sz="2400" dirty="0">
                <a:effectLst/>
                <a:latin typeface="Arial" panose="020B0604020202020204" pitchFamily="34" charset="0"/>
              </a:rPr>
              <a:t>: Schulleben mit seinem Unterricht und den außerunterrichtlichen Elementen für alle Schülerinnen und Schüler sinnvoll auf den Vor- und Nachmittag zu verteilen</a:t>
            </a:r>
            <a:endParaRPr lang="de-DE" sz="2400" dirty="0"/>
          </a:p>
        </p:txBody>
      </p:sp>
    </p:spTree>
    <p:extLst>
      <p:ext uri="{BB962C8B-B14F-4D97-AF65-F5344CB8AC3E}">
        <p14:creationId xmlns:p14="http://schemas.microsoft.com/office/powerpoint/2010/main" val="124871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E91F1-6E7D-77B6-7343-16C0AB2940B8}"/>
              </a:ext>
            </a:extLst>
          </p:cNvPr>
          <p:cNvSpPr>
            <a:spLocks noGrp="1"/>
          </p:cNvSpPr>
          <p:nvPr>
            <p:ph type="title"/>
          </p:nvPr>
        </p:nvSpPr>
        <p:spPr>
          <a:xfrm>
            <a:off x="1028700" y="1967266"/>
            <a:ext cx="2628900" cy="2547257"/>
          </a:xfrm>
          <a:noFill/>
        </p:spPr>
        <p:txBody>
          <a:bodyPr anchor="ctr">
            <a:normAutofit/>
          </a:bodyPr>
          <a:lstStyle/>
          <a:p>
            <a:pPr algn="ctr"/>
            <a:r>
              <a:rPr lang="de-DE" sz="3300" dirty="0">
                <a:solidFill>
                  <a:srgbClr val="FFFFFF"/>
                </a:solidFill>
                <a:effectLst/>
                <a:latin typeface="Arial" panose="020B0604020202020204" pitchFamily="34" charset="0"/>
              </a:rPr>
              <a:t>3. Welche Formen ganztägiger Schulen gibt es?</a:t>
            </a:r>
            <a:endParaRPr lang="de-DE" sz="3300" dirty="0">
              <a:solidFill>
                <a:srgbClr val="FFFFFF"/>
              </a:solidFill>
            </a:endParaRPr>
          </a:p>
        </p:txBody>
      </p:sp>
      <p:pic>
        <p:nvPicPr>
          <p:cNvPr id="6" name="Grafik 5">
            <a:extLst>
              <a:ext uri="{FF2B5EF4-FFF2-40B4-BE49-F238E27FC236}">
                <a16:creationId xmlns:a16="http://schemas.microsoft.com/office/drawing/2014/main" id="{54FD1CD5-77B4-C739-FE9E-E81D4D28C1F5}"/>
              </a:ext>
            </a:extLst>
          </p:cNvPr>
          <p:cNvPicPr>
            <a:picLocks noChangeAspect="1"/>
          </p:cNvPicPr>
          <p:nvPr/>
        </p:nvPicPr>
        <p:blipFill rotWithShape="1">
          <a:blip r:embed="rId2"/>
          <a:srcRect l="1340" t="2422" r="1654" b="1696"/>
          <a:stretch/>
        </p:blipFill>
        <p:spPr>
          <a:xfrm>
            <a:off x="5437414" y="778329"/>
            <a:ext cx="5442857" cy="5339442"/>
          </a:xfrm>
          <a:prstGeom prst="rect">
            <a:avLst/>
          </a:prstGeom>
        </p:spPr>
      </p:pic>
      <p:sp>
        <p:nvSpPr>
          <p:cNvPr id="4" name="Fußzeilenplatzhalter 3">
            <a:extLst>
              <a:ext uri="{FF2B5EF4-FFF2-40B4-BE49-F238E27FC236}">
                <a16:creationId xmlns:a16="http://schemas.microsoft.com/office/drawing/2014/main" id="{5A5CC9A7-FE5C-5E23-81FF-7336599C657B}"/>
              </a:ext>
            </a:extLst>
          </p:cNvPr>
          <p:cNvSpPr>
            <a:spLocks noGrp="1"/>
          </p:cNvSpPr>
          <p:nvPr>
            <p:ph type="ftr" sz="quarter" idx="11"/>
          </p:nvPr>
        </p:nvSpPr>
        <p:spPr>
          <a:xfrm>
            <a:off x="1028700" y="6356350"/>
            <a:ext cx="6210300" cy="365125"/>
          </a:xfrm>
        </p:spPr>
        <p:txBody>
          <a:bodyPr>
            <a:normAutofit/>
          </a:bodyPr>
          <a:lstStyle/>
          <a:p>
            <a:pPr algn="l">
              <a:spcAft>
                <a:spcPts val="600"/>
              </a:spcAft>
            </a:pPr>
            <a:r>
              <a:rPr lang="de-DE">
                <a:solidFill>
                  <a:schemeClr val="tx1">
                    <a:alpha val="80000"/>
                  </a:schemeClr>
                </a:solidFill>
              </a:rPr>
              <a:t>Dozent - Christian Höfling</a:t>
            </a:r>
          </a:p>
        </p:txBody>
      </p:sp>
      <p:sp>
        <p:nvSpPr>
          <p:cNvPr id="3" name="Datumsplatzhalter 2">
            <a:extLst>
              <a:ext uri="{FF2B5EF4-FFF2-40B4-BE49-F238E27FC236}">
                <a16:creationId xmlns:a16="http://schemas.microsoft.com/office/drawing/2014/main" id="{9D0ED1DF-59E1-D9CD-0B8C-57B1082E43A2}"/>
              </a:ext>
            </a:extLst>
          </p:cNvPr>
          <p:cNvSpPr>
            <a:spLocks noGrp="1"/>
          </p:cNvSpPr>
          <p:nvPr>
            <p:ph type="dt" sz="half" idx="10"/>
          </p:nvPr>
        </p:nvSpPr>
        <p:spPr>
          <a:xfrm>
            <a:off x="8842248" y="6356350"/>
            <a:ext cx="1997202" cy="365125"/>
          </a:xfrm>
        </p:spPr>
        <p:txBody>
          <a:bodyPr>
            <a:normAutofit/>
          </a:bodyPr>
          <a:lstStyle/>
          <a:p>
            <a:pPr algn="r">
              <a:spcAft>
                <a:spcPts val="600"/>
              </a:spcAft>
            </a:pPr>
            <a:fld id="{C0151D8E-D94E-4E9A-A2F8-E573F537DA6C}" type="datetime1">
              <a:rPr lang="de-DE">
                <a:solidFill>
                  <a:schemeClr val="tx1">
                    <a:alpha val="80000"/>
                  </a:schemeClr>
                </a:solidFill>
              </a:rPr>
              <a:pPr algn="r">
                <a:spcAft>
                  <a:spcPts val="600"/>
                </a:spcAft>
              </a:pPr>
              <a:t>05.12.2023</a:t>
            </a:fld>
            <a:endParaRPr lang="de-DE">
              <a:solidFill>
                <a:schemeClr val="tx1">
                  <a:alpha val="80000"/>
                </a:schemeClr>
              </a:solidFill>
            </a:endParaRPr>
          </a:p>
        </p:txBody>
      </p:sp>
    </p:spTree>
    <p:extLst>
      <p:ext uri="{BB962C8B-B14F-4D97-AF65-F5344CB8AC3E}">
        <p14:creationId xmlns:p14="http://schemas.microsoft.com/office/powerpoint/2010/main" val="395622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48992-D33C-AB29-C11B-BADB9B2DC1E6}"/>
              </a:ext>
            </a:extLst>
          </p:cNvPr>
          <p:cNvSpPr>
            <a:spLocks noGrp="1"/>
          </p:cNvSpPr>
          <p:nvPr>
            <p:ph type="title"/>
          </p:nvPr>
        </p:nvSpPr>
        <p:spPr/>
        <p:txBody>
          <a:bodyPr/>
          <a:lstStyle/>
          <a:p>
            <a:pPr algn="ctr"/>
            <a:r>
              <a:rPr lang="de-DE" dirty="0"/>
              <a:t>Ganztagsschulen Modelle</a:t>
            </a:r>
          </a:p>
        </p:txBody>
      </p:sp>
      <p:sp>
        <p:nvSpPr>
          <p:cNvPr id="3" name="Textplatzhalter 2">
            <a:extLst>
              <a:ext uri="{FF2B5EF4-FFF2-40B4-BE49-F238E27FC236}">
                <a16:creationId xmlns:a16="http://schemas.microsoft.com/office/drawing/2014/main" id="{88B38466-CE7C-F6E8-D14F-246BA3D2303D}"/>
              </a:ext>
            </a:extLst>
          </p:cNvPr>
          <p:cNvSpPr>
            <a:spLocks noGrp="1"/>
          </p:cNvSpPr>
          <p:nvPr>
            <p:ph type="body" idx="1"/>
          </p:nvPr>
        </p:nvSpPr>
        <p:spPr/>
        <p:txBody>
          <a:bodyPr/>
          <a:lstStyle/>
          <a:p>
            <a:pPr algn="ctr"/>
            <a:r>
              <a:rPr lang="de-DE" dirty="0"/>
              <a:t>Modell 1</a:t>
            </a:r>
          </a:p>
        </p:txBody>
      </p:sp>
      <p:sp>
        <p:nvSpPr>
          <p:cNvPr id="4" name="Inhaltsplatzhalter 3">
            <a:extLst>
              <a:ext uri="{FF2B5EF4-FFF2-40B4-BE49-F238E27FC236}">
                <a16:creationId xmlns:a16="http://schemas.microsoft.com/office/drawing/2014/main" id="{694D8ADA-040F-DCF5-B5CB-ABDA58381E05}"/>
              </a:ext>
            </a:extLst>
          </p:cNvPr>
          <p:cNvSpPr>
            <a:spLocks noGrp="1"/>
          </p:cNvSpPr>
          <p:nvPr>
            <p:ph sz="half" idx="2"/>
          </p:nvPr>
        </p:nvSpPr>
        <p:spPr/>
        <p:txBody>
          <a:bodyPr>
            <a:normAutofit/>
          </a:bodyPr>
          <a:lstStyle/>
          <a:p>
            <a:r>
              <a:rPr lang="de-DE" dirty="0">
                <a:effectLst/>
                <a:latin typeface="Arial" panose="020B0604020202020204" pitchFamily="34" charset="0"/>
              </a:rPr>
              <a:t>Schule und außerschulische Partner in der Schule (Schulgelände) arbeiten zusammen.</a:t>
            </a:r>
            <a:r>
              <a:rPr lang="de-DE" dirty="0"/>
              <a:t/>
            </a:r>
            <a:br>
              <a:rPr lang="de-DE" dirty="0"/>
            </a:br>
            <a:endParaRPr lang="de-DE" dirty="0"/>
          </a:p>
        </p:txBody>
      </p:sp>
      <p:sp>
        <p:nvSpPr>
          <p:cNvPr id="5" name="Textplatzhalter 4">
            <a:extLst>
              <a:ext uri="{FF2B5EF4-FFF2-40B4-BE49-F238E27FC236}">
                <a16:creationId xmlns:a16="http://schemas.microsoft.com/office/drawing/2014/main" id="{EB21EF6D-2D86-C7ED-47A8-8D77A634B74C}"/>
              </a:ext>
            </a:extLst>
          </p:cNvPr>
          <p:cNvSpPr>
            <a:spLocks noGrp="1"/>
          </p:cNvSpPr>
          <p:nvPr>
            <p:ph type="body" sz="quarter" idx="3"/>
          </p:nvPr>
        </p:nvSpPr>
        <p:spPr/>
        <p:txBody>
          <a:bodyPr/>
          <a:lstStyle/>
          <a:p>
            <a:pPr algn="ctr"/>
            <a:r>
              <a:rPr lang="de-DE" dirty="0"/>
              <a:t>Modell 2</a:t>
            </a:r>
          </a:p>
        </p:txBody>
      </p:sp>
      <p:sp>
        <p:nvSpPr>
          <p:cNvPr id="6" name="Inhaltsplatzhalter 5">
            <a:extLst>
              <a:ext uri="{FF2B5EF4-FFF2-40B4-BE49-F238E27FC236}">
                <a16:creationId xmlns:a16="http://schemas.microsoft.com/office/drawing/2014/main" id="{C5D6FE23-8DD1-2DCC-B500-695444653E53}"/>
              </a:ext>
            </a:extLst>
          </p:cNvPr>
          <p:cNvSpPr>
            <a:spLocks noGrp="1"/>
          </p:cNvSpPr>
          <p:nvPr>
            <p:ph sz="quarter" idx="4"/>
          </p:nvPr>
        </p:nvSpPr>
        <p:spPr/>
        <p:txBody>
          <a:bodyPr>
            <a:normAutofit/>
          </a:bodyPr>
          <a:lstStyle/>
          <a:p>
            <a:r>
              <a:rPr lang="de-DE" dirty="0">
                <a:effectLst/>
                <a:latin typeface="Arial" panose="020B0604020202020204" pitchFamily="34" charset="0"/>
              </a:rPr>
              <a:t>Schule kooperiert mit Einrichtungen in der Gemeinde oder im</a:t>
            </a:r>
            <a:r>
              <a:rPr lang="de-DE" dirty="0"/>
              <a:t/>
            </a:r>
            <a:br>
              <a:rPr lang="de-DE" dirty="0"/>
            </a:br>
            <a:r>
              <a:rPr lang="de-DE" dirty="0">
                <a:effectLst/>
                <a:latin typeface="Arial" panose="020B0604020202020204" pitchFamily="34" charset="0"/>
              </a:rPr>
              <a:t>Stadtteil. Hierzu gehören auch Modelle von Schule und Hort</a:t>
            </a:r>
            <a:endParaRPr lang="de-DE" dirty="0"/>
          </a:p>
        </p:txBody>
      </p:sp>
      <p:sp>
        <p:nvSpPr>
          <p:cNvPr id="7" name="Datumsplatzhalter 6">
            <a:extLst>
              <a:ext uri="{FF2B5EF4-FFF2-40B4-BE49-F238E27FC236}">
                <a16:creationId xmlns:a16="http://schemas.microsoft.com/office/drawing/2014/main" id="{944C95CE-BD8D-4138-5A40-FF5F4120FE04}"/>
              </a:ext>
            </a:extLst>
          </p:cNvPr>
          <p:cNvSpPr>
            <a:spLocks noGrp="1"/>
          </p:cNvSpPr>
          <p:nvPr>
            <p:ph type="dt" sz="half" idx="10"/>
          </p:nvPr>
        </p:nvSpPr>
        <p:spPr/>
        <p:txBody>
          <a:bodyPr/>
          <a:lstStyle/>
          <a:p>
            <a:fld id="{8B4FD10E-5234-4538-B367-4EE4C7A24688}" type="datetime1">
              <a:rPr lang="de-DE" smtClean="0"/>
              <a:t>05.12.2023</a:t>
            </a:fld>
            <a:endParaRPr lang="de-DE"/>
          </a:p>
        </p:txBody>
      </p:sp>
      <p:sp>
        <p:nvSpPr>
          <p:cNvPr id="8" name="Fußzeilenplatzhalter 7">
            <a:extLst>
              <a:ext uri="{FF2B5EF4-FFF2-40B4-BE49-F238E27FC236}">
                <a16:creationId xmlns:a16="http://schemas.microsoft.com/office/drawing/2014/main" id="{4B64BDF7-52E2-CD1E-E1BC-D2A320A01324}"/>
              </a:ext>
            </a:extLst>
          </p:cNvPr>
          <p:cNvSpPr>
            <a:spLocks noGrp="1"/>
          </p:cNvSpPr>
          <p:nvPr>
            <p:ph type="ftr" sz="quarter" idx="11"/>
          </p:nvPr>
        </p:nvSpPr>
        <p:spPr/>
        <p:txBody>
          <a:bodyPr/>
          <a:lstStyle/>
          <a:p>
            <a:r>
              <a:rPr lang="de-DE"/>
              <a:t>Dozent - Christian Höfling</a:t>
            </a:r>
          </a:p>
        </p:txBody>
      </p:sp>
    </p:spTree>
    <p:extLst>
      <p:ext uri="{BB962C8B-B14F-4D97-AF65-F5344CB8AC3E}">
        <p14:creationId xmlns:p14="http://schemas.microsoft.com/office/powerpoint/2010/main" val="247891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525B36-555B-5C08-02A3-2C6F3C7EDF9E}"/>
              </a:ext>
            </a:extLst>
          </p:cNvPr>
          <p:cNvSpPr>
            <a:spLocks noGrp="1"/>
          </p:cNvSpPr>
          <p:nvPr>
            <p:ph type="dt" sz="half" idx="10"/>
          </p:nvPr>
        </p:nvSpPr>
        <p:spPr/>
        <p:txBody>
          <a:bodyPr/>
          <a:lstStyle/>
          <a:p>
            <a:fld id="{4F7055D3-FC0A-44FC-8170-CBBDD9A17984}" type="datetime1">
              <a:rPr lang="de-DE" smtClean="0"/>
              <a:t>05.12.2023</a:t>
            </a:fld>
            <a:endParaRPr lang="de-DE"/>
          </a:p>
        </p:txBody>
      </p:sp>
      <p:sp>
        <p:nvSpPr>
          <p:cNvPr id="3" name="Fußzeilenplatzhalter 2">
            <a:extLst>
              <a:ext uri="{FF2B5EF4-FFF2-40B4-BE49-F238E27FC236}">
                <a16:creationId xmlns:a16="http://schemas.microsoft.com/office/drawing/2014/main" id="{84550289-2C2A-AD3D-3C6E-420C8046CAFA}"/>
              </a:ext>
            </a:extLst>
          </p:cNvPr>
          <p:cNvSpPr>
            <a:spLocks noGrp="1"/>
          </p:cNvSpPr>
          <p:nvPr>
            <p:ph type="ftr" sz="quarter" idx="11"/>
          </p:nvPr>
        </p:nvSpPr>
        <p:spPr/>
        <p:txBody>
          <a:bodyPr/>
          <a:lstStyle/>
          <a:p>
            <a:r>
              <a:rPr lang="de-DE"/>
              <a:t>Dozent - Christian Höfling</a:t>
            </a:r>
          </a:p>
        </p:txBody>
      </p:sp>
      <p:pic>
        <p:nvPicPr>
          <p:cNvPr id="5" name="Grafik 4">
            <a:extLst>
              <a:ext uri="{FF2B5EF4-FFF2-40B4-BE49-F238E27FC236}">
                <a16:creationId xmlns:a16="http://schemas.microsoft.com/office/drawing/2014/main" id="{614756B0-97E3-F9E9-E356-308BE627A6CB}"/>
              </a:ext>
            </a:extLst>
          </p:cNvPr>
          <p:cNvPicPr>
            <a:picLocks noChangeAspect="1"/>
          </p:cNvPicPr>
          <p:nvPr/>
        </p:nvPicPr>
        <p:blipFill rotWithShape="1">
          <a:blip r:embed="rId2"/>
          <a:srcRect l="2487" t="1364" r="3251" b="1498"/>
          <a:stretch/>
        </p:blipFill>
        <p:spPr>
          <a:xfrm rot="5400000">
            <a:off x="3194957" y="-723900"/>
            <a:ext cx="5812971" cy="7946572"/>
          </a:xfrm>
          <a:prstGeom prst="rect">
            <a:avLst/>
          </a:prstGeom>
        </p:spPr>
      </p:pic>
    </p:spTree>
    <p:extLst>
      <p:ext uri="{BB962C8B-B14F-4D97-AF65-F5344CB8AC3E}">
        <p14:creationId xmlns:p14="http://schemas.microsoft.com/office/powerpoint/2010/main" val="235847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833C53-1ADD-DAA9-80F9-726BB7FC424F}"/>
              </a:ext>
            </a:extLst>
          </p:cNvPr>
          <p:cNvSpPr>
            <a:spLocks noGrp="1"/>
          </p:cNvSpPr>
          <p:nvPr>
            <p:ph type="dt" sz="half" idx="10"/>
          </p:nvPr>
        </p:nvSpPr>
        <p:spPr/>
        <p:txBody>
          <a:bodyPr/>
          <a:lstStyle/>
          <a:p>
            <a:fld id="{4F7055D3-FC0A-44FC-8170-CBBDD9A17984}" type="datetime1">
              <a:rPr lang="de-DE" smtClean="0"/>
              <a:t>05.12.2023</a:t>
            </a:fld>
            <a:endParaRPr lang="de-DE"/>
          </a:p>
        </p:txBody>
      </p:sp>
      <p:sp>
        <p:nvSpPr>
          <p:cNvPr id="3" name="Fußzeilenplatzhalter 2">
            <a:extLst>
              <a:ext uri="{FF2B5EF4-FFF2-40B4-BE49-F238E27FC236}">
                <a16:creationId xmlns:a16="http://schemas.microsoft.com/office/drawing/2014/main" id="{227F1E2E-927C-52A9-8C19-F37C62546377}"/>
              </a:ext>
            </a:extLst>
          </p:cNvPr>
          <p:cNvSpPr>
            <a:spLocks noGrp="1"/>
          </p:cNvSpPr>
          <p:nvPr>
            <p:ph type="ftr" sz="quarter" idx="11"/>
          </p:nvPr>
        </p:nvSpPr>
        <p:spPr/>
        <p:txBody>
          <a:bodyPr/>
          <a:lstStyle/>
          <a:p>
            <a:r>
              <a:rPr lang="de-DE"/>
              <a:t>Dozent - Christian Höfling</a:t>
            </a:r>
          </a:p>
        </p:txBody>
      </p:sp>
      <p:pic>
        <p:nvPicPr>
          <p:cNvPr id="5" name="Grafik 4">
            <a:extLst>
              <a:ext uri="{FF2B5EF4-FFF2-40B4-BE49-F238E27FC236}">
                <a16:creationId xmlns:a16="http://schemas.microsoft.com/office/drawing/2014/main" id="{A55CAB2E-69FF-C88F-857E-AE651F296CA7}"/>
              </a:ext>
            </a:extLst>
          </p:cNvPr>
          <p:cNvPicPr>
            <a:picLocks noChangeAspect="1"/>
          </p:cNvPicPr>
          <p:nvPr/>
        </p:nvPicPr>
        <p:blipFill rotWithShape="1">
          <a:blip r:embed="rId2"/>
          <a:srcRect l="1084" t="2615" r="1084" b="2026"/>
          <a:stretch/>
        </p:blipFill>
        <p:spPr>
          <a:xfrm>
            <a:off x="1888671" y="206829"/>
            <a:ext cx="8414658" cy="6149522"/>
          </a:xfrm>
          <a:prstGeom prst="rect">
            <a:avLst/>
          </a:prstGeom>
        </p:spPr>
      </p:pic>
    </p:spTree>
    <p:extLst>
      <p:ext uri="{BB962C8B-B14F-4D97-AF65-F5344CB8AC3E}">
        <p14:creationId xmlns:p14="http://schemas.microsoft.com/office/powerpoint/2010/main" val="337794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7541CF2-E37E-BF0F-5B0F-66C68D800628}"/>
              </a:ext>
            </a:extLst>
          </p:cNvPr>
          <p:cNvSpPr>
            <a:spLocks noGrp="1"/>
          </p:cNvSpPr>
          <p:nvPr>
            <p:ph type="dt" sz="half" idx="10"/>
          </p:nvPr>
        </p:nvSpPr>
        <p:spPr/>
        <p:txBody>
          <a:bodyPr/>
          <a:lstStyle/>
          <a:p>
            <a:fld id="{4F7055D3-FC0A-44FC-8170-CBBDD9A17984}" type="datetime1">
              <a:rPr lang="de-DE" smtClean="0"/>
              <a:t>05.12.2023</a:t>
            </a:fld>
            <a:endParaRPr lang="de-DE"/>
          </a:p>
        </p:txBody>
      </p:sp>
      <p:sp>
        <p:nvSpPr>
          <p:cNvPr id="3" name="Fußzeilenplatzhalter 2">
            <a:extLst>
              <a:ext uri="{FF2B5EF4-FFF2-40B4-BE49-F238E27FC236}">
                <a16:creationId xmlns:a16="http://schemas.microsoft.com/office/drawing/2014/main" id="{6CECF890-3440-2FC6-6A8E-194CDA0A6295}"/>
              </a:ext>
            </a:extLst>
          </p:cNvPr>
          <p:cNvSpPr>
            <a:spLocks noGrp="1"/>
          </p:cNvSpPr>
          <p:nvPr>
            <p:ph type="ftr" sz="quarter" idx="11"/>
          </p:nvPr>
        </p:nvSpPr>
        <p:spPr/>
        <p:txBody>
          <a:bodyPr/>
          <a:lstStyle/>
          <a:p>
            <a:r>
              <a:rPr lang="de-DE"/>
              <a:t>Dozent - Christian Höfling</a:t>
            </a:r>
          </a:p>
        </p:txBody>
      </p:sp>
      <p:pic>
        <p:nvPicPr>
          <p:cNvPr id="5" name="Grafik 4">
            <a:extLst>
              <a:ext uri="{FF2B5EF4-FFF2-40B4-BE49-F238E27FC236}">
                <a16:creationId xmlns:a16="http://schemas.microsoft.com/office/drawing/2014/main" id="{B4B62F20-657F-5242-E97D-478199FDF185}"/>
              </a:ext>
            </a:extLst>
          </p:cNvPr>
          <p:cNvPicPr>
            <a:picLocks noChangeAspect="1"/>
          </p:cNvPicPr>
          <p:nvPr/>
        </p:nvPicPr>
        <p:blipFill rotWithShape="1">
          <a:blip r:embed="rId2"/>
          <a:srcRect l="1385" t="1391" r="1969" b="1980"/>
          <a:stretch/>
        </p:blipFill>
        <p:spPr>
          <a:xfrm>
            <a:off x="2465614" y="223157"/>
            <a:ext cx="7217229" cy="6019800"/>
          </a:xfrm>
          <a:prstGeom prst="rect">
            <a:avLst/>
          </a:prstGeom>
        </p:spPr>
      </p:pic>
    </p:spTree>
    <p:extLst>
      <p:ext uri="{BB962C8B-B14F-4D97-AF65-F5344CB8AC3E}">
        <p14:creationId xmlns:p14="http://schemas.microsoft.com/office/powerpoint/2010/main" val="262425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B8DE1-7D33-FB16-F527-FE13B7FD8F02}"/>
              </a:ext>
            </a:extLst>
          </p:cNvPr>
          <p:cNvSpPr>
            <a:spLocks noGrp="1"/>
          </p:cNvSpPr>
          <p:nvPr>
            <p:ph type="title"/>
          </p:nvPr>
        </p:nvSpPr>
        <p:spPr/>
        <p:txBody>
          <a:bodyPr/>
          <a:lstStyle/>
          <a:p>
            <a:pPr algn="ctr"/>
            <a:r>
              <a:rPr lang="de-DE" dirty="0"/>
              <a:t>Kritik an der offenen Ganztagsschule</a:t>
            </a:r>
          </a:p>
        </p:txBody>
      </p:sp>
      <p:sp>
        <p:nvSpPr>
          <p:cNvPr id="3" name="Datumsplatzhalter 2">
            <a:extLst>
              <a:ext uri="{FF2B5EF4-FFF2-40B4-BE49-F238E27FC236}">
                <a16:creationId xmlns:a16="http://schemas.microsoft.com/office/drawing/2014/main" id="{1ECC2D5D-5BAC-3E6C-1523-40F3EB4B27DC}"/>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A81C878A-EBF5-DB5A-0B4F-B24D55DDD830}"/>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32036AB3-B3A4-0670-121B-6A03C1FD2300}"/>
              </a:ext>
            </a:extLst>
          </p:cNvPr>
          <p:cNvSpPr txBox="1"/>
          <p:nvPr/>
        </p:nvSpPr>
        <p:spPr>
          <a:xfrm>
            <a:off x="957943" y="1752599"/>
            <a:ext cx="9617528" cy="4893647"/>
          </a:xfrm>
          <a:prstGeom prst="rect">
            <a:avLst/>
          </a:prstGeom>
          <a:noFill/>
        </p:spPr>
        <p:txBody>
          <a:bodyPr wrap="square" rtlCol="0">
            <a:spAutoFit/>
          </a:bodyPr>
          <a:lstStyle/>
          <a:p>
            <a:r>
              <a:rPr lang="de-DE" sz="2400" dirty="0">
                <a:effectLst/>
                <a:latin typeface="Arial" panose="020B0604020202020204" pitchFamily="34" charset="0"/>
              </a:rPr>
              <a:t>• An offenen Ganztagsschulen wechselt das Personal häufiger.</a:t>
            </a:r>
          </a:p>
          <a:p>
            <a:r>
              <a:rPr lang="de-DE" sz="2400" dirty="0"/>
              <a:t/>
            </a:r>
            <a:br>
              <a:rPr lang="de-DE" sz="2400" dirty="0"/>
            </a:br>
            <a:r>
              <a:rPr lang="de-DE" sz="2400" dirty="0">
                <a:effectLst/>
                <a:latin typeface="Arial" panose="020B0604020202020204" pitchFamily="34" charset="0"/>
              </a:rPr>
              <a:t>• Schülerinnen und Schüler bewegen sich vermehrt in wechselnden Gruppen.</a:t>
            </a:r>
          </a:p>
          <a:p>
            <a:r>
              <a:rPr lang="de-DE" sz="2400" dirty="0"/>
              <a:t/>
            </a:r>
            <a:br>
              <a:rPr lang="de-DE" sz="2400" dirty="0"/>
            </a:br>
            <a:r>
              <a:rPr lang="de-DE" sz="2400" dirty="0">
                <a:effectLst/>
                <a:latin typeface="Arial" panose="020B0604020202020204" pitchFamily="34" charset="0"/>
              </a:rPr>
              <a:t>• soziales Lernen durch Mischung der Schülerschaft ist weniger vorhanden, wenn nicht alle Schülerinnen und Schüler gemeinsam die Schule besuchen.</a:t>
            </a:r>
          </a:p>
          <a:p>
            <a:endParaRPr lang="de-DE" sz="2400" dirty="0">
              <a:latin typeface="Arial" panose="020B0604020202020204" pitchFamily="34" charset="0"/>
            </a:endParaRPr>
          </a:p>
          <a:p>
            <a:r>
              <a:rPr lang="de-DE" sz="2400" dirty="0">
                <a:effectLst/>
                <a:latin typeface="Arial" panose="020B0604020202020204" pitchFamily="34" charset="0"/>
              </a:rPr>
              <a:t>• Fokus am Nachmittag liegt mehr auf dem Betreuungssektor, als auf dem Bildungssektor. </a:t>
            </a:r>
            <a:endParaRPr lang="de-DE" sz="2400" dirty="0">
              <a:latin typeface="Arial" panose="020B0604020202020204" pitchFamily="34" charset="0"/>
            </a:endParaRPr>
          </a:p>
          <a:p>
            <a:endParaRPr lang="de-DE" sz="2400" dirty="0">
              <a:effectLst/>
              <a:latin typeface="Arial" panose="020B0604020202020204" pitchFamily="34" charset="0"/>
            </a:endParaRPr>
          </a:p>
          <a:p>
            <a:endParaRPr lang="de-DE" sz="2400" dirty="0">
              <a:latin typeface="Arial" panose="020B0604020202020204" pitchFamily="34" charset="0"/>
            </a:endParaRPr>
          </a:p>
        </p:txBody>
      </p:sp>
    </p:spTree>
    <p:extLst>
      <p:ext uri="{BB962C8B-B14F-4D97-AF65-F5344CB8AC3E}">
        <p14:creationId xmlns:p14="http://schemas.microsoft.com/office/powerpoint/2010/main" val="15492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20496-6FE5-E4FC-888C-340669DE4551}"/>
              </a:ext>
            </a:extLst>
          </p:cNvPr>
          <p:cNvSpPr>
            <a:spLocks noGrp="1"/>
          </p:cNvSpPr>
          <p:nvPr>
            <p:ph type="title"/>
          </p:nvPr>
        </p:nvSpPr>
        <p:spPr/>
        <p:txBody>
          <a:bodyPr>
            <a:normAutofit fontScale="90000"/>
          </a:bodyPr>
          <a:lstStyle/>
          <a:p>
            <a:pPr algn="ctr"/>
            <a:r>
              <a:rPr lang="de-DE" dirty="0">
                <a:effectLst/>
                <a:latin typeface="Arial" panose="020B0604020202020204" pitchFamily="34" charset="0"/>
              </a:rPr>
              <a:t>Welche Möglichkeiten bietet die </a:t>
            </a:r>
            <a:r>
              <a:rPr lang="de-DE" dirty="0">
                <a:solidFill>
                  <a:schemeClr val="accent1"/>
                </a:solidFill>
                <a:effectLst/>
                <a:latin typeface="Arial" panose="020B0604020202020204" pitchFamily="34" charset="0"/>
              </a:rPr>
              <a:t>gebundene</a:t>
            </a:r>
            <a:r>
              <a:rPr lang="de-DE" dirty="0"/>
              <a:t/>
            </a:r>
            <a:br>
              <a:rPr lang="de-DE" dirty="0"/>
            </a:br>
            <a:r>
              <a:rPr lang="de-DE" dirty="0">
                <a:effectLst/>
                <a:latin typeface="Arial" panose="020B0604020202020204" pitchFamily="34" charset="0"/>
              </a:rPr>
              <a:t>Ganztagsschule?</a:t>
            </a:r>
            <a:endParaRPr lang="de-DE" dirty="0"/>
          </a:p>
        </p:txBody>
      </p:sp>
      <p:sp>
        <p:nvSpPr>
          <p:cNvPr id="3" name="Datumsplatzhalter 2">
            <a:extLst>
              <a:ext uri="{FF2B5EF4-FFF2-40B4-BE49-F238E27FC236}">
                <a16:creationId xmlns:a16="http://schemas.microsoft.com/office/drawing/2014/main" id="{72F841C9-996D-19B1-9877-A8B2ADE1EC48}"/>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7786046B-E869-1A75-D7FC-179BA0357D67}"/>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071F3F71-E210-3F76-E9D0-08B924F204EA}"/>
              </a:ext>
            </a:extLst>
          </p:cNvPr>
          <p:cNvSpPr txBox="1"/>
          <p:nvPr/>
        </p:nvSpPr>
        <p:spPr>
          <a:xfrm>
            <a:off x="1243693" y="1645265"/>
            <a:ext cx="9704614" cy="3785652"/>
          </a:xfrm>
          <a:prstGeom prst="rect">
            <a:avLst/>
          </a:prstGeom>
          <a:noFill/>
        </p:spPr>
        <p:txBody>
          <a:bodyPr wrap="square" rtlCol="0">
            <a:spAutoFit/>
          </a:bodyPr>
          <a:lstStyle/>
          <a:p>
            <a:pPr marL="285750" indent="-285750">
              <a:buFont typeface="Arial" panose="020B0604020202020204" pitchFamily="34" charset="0"/>
              <a:buChar char="•"/>
            </a:pPr>
            <a:r>
              <a:rPr lang="de-DE" sz="2400" dirty="0">
                <a:effectLst/>
                <a:latin typeface="Arial" panose="020B0604020202020204" pitchFamily="34" charset="0"/>
              </a:rPr>
              <a:t>Unterricht und Angebote, Pausen und Entspannungsphasen über Tag verteilt und integriert</a:t>
            </a:r>
          </a:p>
          <a:p>
            <a:pPr marL="285750" indent="-285750">
              <a:buFont typeface="Arial" panose="020B0604020202020204" pitchFamily="34" charset="0"/>
              <a:buChar char="•"/>
            </a:pPr>
            <a:r>
              <a:rPr lang="de-DE" sz="2400" dirty="0">
                <a:effectLst/>
                <a:latin typeface="Arial" panose="020B0604020202020204" pitchFamily="34" charset="0"/>
              </a:rPr>
              <a:t>ALLEN Schülerinnen und Schülern besucht</a:t>
            </a:r>
          </a:p>
          <a:p>
            <a:pPr marL="285750" indent="-285750">
              <a:buFont typeface="Arial" panose="020B0604020202020204" pitchFamily="34" charset="0"/>
              <a:buChar char="•"/>
            </a:pPr>
            <a:r>
              <a:rPr lang="de-DE" sz="2400" dirty="0">
                <a:effectLst/>
                <a:latin typeface="Arial" panose="020B0604020202020204" pitchFamily="34" charset="0"/>
              </a:rPr>
              <a:t>Pausen, Freizeitangebote und Unterricht flexibel</a:t>
            </a:r>
          </a:p>
          <a:p>
            <a:pPr marL="285750" indent="-285750">
              <a:buFont typeface="Arial" panose="020B0604020202020204" pitchFamily="34" charset="0"/>
              <a:buChar char="•"/>
            </a:pPr>
            <a:r>
              <a:rPr lang="de-DE" sz="2400" dirty="0">
                <a:effectLst/>
                <a:latin typeface="Arial" panose="020B0604020202020204" pitchFamily="34" charset="0"/>
              </a:rPr>
              <a:t>traditioneller Schulrhythmus </a:t>
            </a:r>
            <a:r>
              <a:rPr lang="de-DE" sz="2400" dirty="0">
                <a:effectLst/>
                <a:latin typeface="Arial" panose="020B0604020202020204" pitchFamily="34" charset="0"/>
                <a:sym typeface="Wingdings" panose="05000000000000000000" pitchFamily="2" charset="2"/>
              </a:rPr>
              <a:t></a:t>
            </a:r>
            <a:r>
              <a:rPr lang="de-DE" sz="2400" dirty="0">
                <a:effectLst/>
                <a:latin typeface="Arial" panose="020B0604020202020204" pitchFamily="34" charset="0"/>
              </a:rPr>
              <a:t> beweglicher, den gesundheitlichen Erkenntnissen Tages- und Wochenrhythmus</a:t>
            </a:r>
          </a:p>
          <a:p>
            <a:pPr marL="285750" indent="-285750">
              <a:buFont typeface="Arial" panose="020B0604020202020204" pitchFamily="34" charset="0"/>
              <a:buChar char="•"/>
            </a:pPr>
            <a:r>
              <a:rPr lang="de-DE" sz="2400" dirty="0">
                <a:effectLst/>
                <a:latin typeface="Arial" panose="020B0604020202020204" pitchFamily="34" charset="0"/>
              </a:rPr>
              <a:t>Bewegungsdrang </a:t>
            </a:r>
            <a:r>
              <a:rPr lang="de-DE" sz="2400" dirty="0">
                <a:effectLst/>
                <a:latin typeface="Arial" panose="020B0604020202020204" pitchFamily="34" charset="0"/>
                <a:sym typeface="Wingdings" panose="05000000000000000000" pitchFamily="2" charset="2"/>
              </a:rPr>
              <a:t> </a:t>
            </a:r>
            <a:r>
              <a:rPr lang="de-DE" sz="2400" dirty="0">
                <a:effectLst/>
                <a:latin typeface="Arial" panose="020B0604020202020204" pitchFamily="34" charset="0"/>
              </a:rPr>
              <a:t>Konzentrationsfähigkeit, Lernwünsche und Erholungsbedürfnisse</a:t>
            </a:r>
          </a:p>
          <a:p>
            <a:pPr marL="285750" indent="-285750">
              <a:buFont typeface="Arial" panose="020B0604020202020204" pitchFamily="34" charset="0"/>
              <a:buChar char="•"/>
            </a:pPr>
            <a:r>
              <a:rPr lang="de-DE" sz="2400" dirty="0">
                <a:effectLst/>
                <a:latin typeface="Arial" panose="020B0604020202020204" pitchFamily="34" charset="0"/>
              </a:rPr>
              <a:t>Ziel: Wechsel von Lern- und Freizeitaktivitäten, Ruhe und Bewegung, Anspannung und Entspannung</a:t>
            </a:r>
            <a:endParaRPr lang="de-DE" sz="2400" dirty="0"/>
          </a:p>
        </p:txBody>
      </p:sp>
    </p:spTree>
    <p:extLst>
      <p:ext uri="{BB962C8B-B14F-4D97-AF65-F5344CB8AC3E}">
        <p14:creationId xmlns:p14="http://schemas.microsoft.com/office/powerpoint/2010/main" val="142923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6C2828-9305-DB95-28D2-FF0A8EFD04AE}"/>
              </a:ext>
            </a:extLst>
          </p:cNvPr>
          <p:cNvSpPr>
            <a:spLocks noGrp="1"/>
          </p:cNvSpPr>
          <p:nvPr>
            <p:ph type="dt" sz="half" idx="10"/>
          </p:nvPr>
        </p:nvSpPr>
        <p:spPr/>
        <p:txBody>
          <a:bodyPr/>
          <a:lstStyle/>
          <a:p>
            <a:fld id="{4F7055D3-FC0A-44FC-8170-CBBDD9A17984}" type="datetime1">
              <a:rPr lang="de-DE" smtClean="0"/>
              <a:t>05.12.2023</a:t>
            </a:fld>
            <a:endParaRPr lang="de-DE"/>
          </a:p>
        </p:txBody>
      </p:sp>
      <p:sp>
        <p:nvSpPr>
          <p:cNvPr id="3" name="Fußzeilenplatzhalter 2">
            <a:extLst>
              <a:ext uri="{FF2B5EF4-FFF2-40B4-BE49-F238E27FC236}">
                <a16:creationId xmlns:a16="http://schemas.microsoft.com/office/drawing/2014/main" id="{FF4E4BF9-7183-7632-82AA-5E0E405BA824}"/>
              </a:ext>
            </a:extLst>
          </p:cNvPr>
          <p:cNvSpPr>
            <a:spLocks noGrp="1"/>
          </p:cNvSpPr>
          <p:nvPr>
            <p:ph type="ftr" sz="quarter" idx="11"/>
          </p:nvPr>
        </p:nvSpPr>
        <p:spPr/>
        <p:txBody>
          <a:bodyPr/>
          <a:lstStyle/>
          <a:p>
            <a:r>
              <a:rPr lang="de-DE"/>
              <a:t>Dozent - Christian Höfling</a:t>
            </a:r>
          </a:p>
        </p:txBody>
      </p:sp>
      <p:pic>
        <p:nvPicPr>
          <p:cNvPr id="5" name="Grafik 4">
            <a:extLst>
              <a:ext uri="{FF2B5EF4-FFF2-40B4-BE49-F238E27FC236}">
                <a16:creationId xmlns:a16="http://schemas.microsoft.com/office/drawing/2014/main" id="{FC56521D-C882-DC7D-F5F8-56C8C1C35E49}"/>
              </a:ext>
            </a:extLst>
          </p:cNvPr>
          <p:cNvPicPr>
            <a:picLocks noChangeAspect="1"/>
          </p:cNvPicPr>
          <p:nvPr/>
        </p:nvPicPr>
        <p:blipFill rotWithShape="1">
          <a:blip r:embed="rId2"/>
          <a:srcRect l="1403" t="1869" r="1403" b="1132"/>
          <a:stretch/>
        </p:blipFill>
        <p:spPr>
          <a:xfrm>
            <a:off x="2411185" y="255813"/>
            <a:ext cx="7369629" cy="6193973"/>
          </a:xfrm>
          <a:prstGeom prst="rect">
            <a:avLst/>
          </a:prstGeom>
        </p:spPr>
      </p:pic>
    </p:spTree>
    <p:extLst>
      <p:ext uri="{BB962C8B-B14F-4D97-AF65-F5344CB8AC3E}">
        <p14:creationId xmlns:p14="http://schemas.microsoft.com/office/powerpoint/2010/main" val="349722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9E959-79CD-4D2F-C4A9-EE0CA7EE63F2}"/>
              </a:ext>
            </a:extLst>
          </p:cNvPr>
          <p:cNvSpPr>
            <a:spLocks noGrp="1"/>
          </p:cNvSpPr>
          <p:nvPr>
            <p:ph type="title"/>
          </p:nvPr>
        </p:nvSpPr>
        <p:spPr/>
        <p:txBody>
          <a:bodyPr/>
          <a:lstStyle/>
          <a:p>
            <a:pPr algn="ctr"/>
            <a:r>
              <a:rPr lang="de-DE" dirty="0"/>
              <a:t>Inhaltlicher Verlaufsplan</a:t>
            </a:r>
          </a:p>
        </p:txBody>
      </p:sp>
      <p:sp>
        <p:nvSpPr>
          <p:cNvPr id="3" name="Datumsplatzhalter 2">
            <a:extLst>
              <a:ext uri="{FF2B5EF4-FFF2-40B4-BE49-F238E27FC236}">
                <a16:creationId xmlns:a16="http://schemas.microsoft.com/office/drawing/2014/main" id="{B3E647B3-AA91-AE5A-AC33-BE064F12FAEE}"/>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F24CEE10-F85C-F65A-4B12-DCEFCA8BFE01}"/>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28D8B3F2-E2B6-1131-FD0F-BE916379CF71}"/>
              </a:ext>
            </a:extLst>
          </p:cNvPr>
          <p:cNvSpPr txBox="1"/>
          <p:nvPr/>
        </p:nvSpPr>
        <p:spPr>
          <a:xfrm>
            <a:off x="1083128" y="1959429"/>
            <a:ext cx="7803675" cy="3970318"/>
          </a:xfrm>
          <a:prstGeom prst="rect">
            <a:avLst/>
          </a:prstGeom>
          <a:noFill/>
        </p:spPr>
        <p:txBody>
          <a:bodyPr wrap="none" rtlCol="0">
            <a:spAutoFit/>
          </a:bodyPr>
          <a:lstStyle/>
          <a:p>
            <a:pPr marL="342900" indent="-342900">
              <a:buAutoNum type="arabicPeriod"/>
            </a:pPr>
            <a:r>
              <a:rPr lang="de-DE" sz="2800" dirty="0">
                <a:effectLst/>
                <a:latin typeface="Arial" panose="020B0604020202020204" pitchFamily="34" charset="0"/>
              </a:rPr>
              <a:t>Vorstellungsrunde</a:t>
            </a:r>
          </a:p>
          <a:p>
            <a:pPr marL="342900" indent="-342900">
              <a:buAutoNum type="arabicPeriod"/>
            </a:pPr>
            <a:r>
              <a:rPr lang="de-DE" sz="2800" dirty="0">
                <a:effectLst/>
                <a:latin typeface="Arial" panose="020B0604020202020204" pitchFamily="34" charset="0"/>
              </a:rPr>
              <a:t>Warum überhaupt Ganztagsschule? </a:t>
            </a:r>
          </a:p>
          <a:p>
            <a:pPr marL="342900" indent="-342900">
              <a:buAutoNum type="arabicPeriod"/>
            </a:pPr>
            <a:r>
              <a:rPr lang="de-DE" sz="2800" dirty="0">
                <a:effectLst/>
                <a:latin typeface="Arial" panose="020B0604020202020204" pitchFamily="34" charset="0"/>
              </a:rPr>
              <a:t>Ganztagsschule – was ist das eigentlich?</a:t>
            </a:r>
            <a:endParaRPr lang="de-DE" sz="2800" dirty="0">
              <a:latin typeface="Arial" panose="020B0604020202020204" pitchFamily="34" charset="0"/>
            </a:endParaRPr>
          </a:p>
          <a:p>
            <a:pPr marL="342900" indent="-342900">
              <a:buAutoNum type="arabicPeriod"/>
            </a:pPr>
            <a:r>
              <a:rPr lang="de-DE" sz="2800" dirty="0">
                <a:effectLst/>
                <a:latin typeface="Arial" panose="020B0604020202020204" pitchFamily="34" charset="0"/>
              </a:rPr>
              <a:t>Welche Formen ganztägiger Schulen gibt es?</a:t>
            </a:r>
          </a:p>
          <a:p>
            <a:pPr marL="342900" indent="-342900">
              <a:buAutoNum type="arabicPeriod"/>
            </a:pPr>
            <a:r>
              <a:rPr lang="de-DE" sz="2800" dirty="0">
                <a:effectLst/>
                <a:latin typeface="Arial" panose="020B0604020202020204" pitchFamily="34" charset="0"/>
              </a:rPr>
              <a:t>Was macht eine Ganztagsschule anders? </a:t>
            </a:r>
            <a:endParaRPr lang="de-DE" sz="2800" dirty="0">
              <a:latin typeface="Arial" panose="020B0604020202020204" pitchFamily="34" charset="0"/>
            </a:endParaRPr>
          </a:p>
          <a:p>
            <a:pPr marL="342900" indent="-342900">
              <a:buAutoNum type="arabicPeriod"/>
            </a:pPr>
            <a:r>
              <a:rPr lang="de-DE" sz="2800" dirty="0">
                <a:effectLst/>
                <a:latin typeface="Arial" panose="020B0604020202020204" pitchFamily="34" charset="0"/>
              </a:rPr>
              <a:t>Wie sind Ganztagsschulen organisiert? </a:t>
            </a:r>
          </a:p>
          <a:p>
            <a:pPr marL="342900" indent="-342900">
              <a:buAutoNum type="arabicPeriod"/>
            </a:pPr>
            <a:r>
              <a:rPr lang="de-DE" sz="2800" dirty="0">
                <a:effectLst/>
                <a:latin typeface="Arial" panose="020B0604020202020204" pitchFamily="34" charset="0"/>
              </a:rPr>
              <a:t>Wie werden Eltern beteiligt? </a:t>
            </a:r>
          </a:p>
          <a:p>
            <a:pPr marL="342900" indent="-342900">
              <a:buAutoNum type="arabicPeriod"/>
            </a:pPr>
            <a:r>
              <a:rPr lang="de-DE" sz="2800" dirty="0">
                <a:latin typeface="Arial" panose="020B0604020202020204" pitchFamily="34" charset="0"/>
              </a:rPr>
              <a:t>Abschlussgespräch</a:t>
            </a:r>
          </a:p>
          <a:p>
            <a:pPr marL="342900" indent="-342900">
              <a:buAutoNum type="arabicPeriod"/>
            </a:pPr>
            <a:endParaRPr lang="de-DE" sz="2800" dirty="0">
              <a:latin typeface="Arial" panose="020B0604020202020204" pitchFamily="34" charset="0"/>
            </a:endParaRPr>
          </a:p>
        </p:txBody>
      </p:sp>
    </p:spTree>
    <p:extLst>
      <p:ext uri="{BB962C8B-B14F-4D97-AF65-F5344CB8AC3E}">
        <p14:creationId xmlns:p14="http://schemas.microsoft.com/office/powerpoint/2010/main" val="10505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B6E80-3B4C-63D4-5BB5-1BECDDAC7193}"/>
              </a:ext>
            </a:extLst>
          </p:cNvPr>
          <p:cNvSpPr>
            <a:spLocks noGrp="1"/>
          </p:cNvSpPr>
          <p:nvPr>
            <p:ph type="title"/>
          </p:nvPr>
        </p:nvSpPr>
        <p:spPr>
          <a:xfrm>
            <a:off x="838200" y="348796"/>
            <a:ext cx="10515600" cy="1325563"/>
          </a:xfrm>
        </p:spPr>
        <p:txBody>
          <a:bodyPr>
            <a:normAutofit fontScale="90000"/>
          </a:bodyPr>
          <a:lstStyle/>
          <a:p>
            <a:pPr algn="ctr"/>
            <a:r>
              <a:rPr lang="de-DE" dirty="0">
                <a:effectLst/>
                <a:latin typeface="Arial" panose="020B0604020202020204" pitchFamily="34" charset="0"/>
              </a:rPr>
              <a:t>Welche Möglichkeiten bieten Ganztagsschulen</a:t>
            </a:r>
            <a:r>
              <a:rPr lang="de-DE" dirty="0"/>
              <a:t/>
            </a:r>
            <a:br>
              <a:rPr lang="de-DE" dirty="0"/>
            </a:br>
            <a:r>
              <a:rPr lang="de-DE" dirty="0">
                <a:effectLst/>
                <a:latin typeface="Arial" panose="020B0604020202020204" pitchFamily="34" charset="0"/>
              </a:rPr>
              <a:t>Kindern und Eltern?</a:t>
            </a:r>
            <a:endParaRPr lang="de-DE" dirty="0"/>
          </a:p>
        </p:txBody>
      </p:sp>
      <p:sp>
        <p:nvSpPr>
          <p:cNvPr id="3" name="Datumsplatzhalter 2">
            <a:extLst>
              <a:ext uri="{FF2B5EF4-FFF2-40B4-BE49-F238E27FC236}">
                <a16:creationId xmlns:a16="http://schemas.microsoft.com/office/drawing/2014/main" id="{55C0E488-0791-4233-2979-B448447F3089}"/>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9B181DC2-E8B0-9129-3E54-A96E22E4A751}"/>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EE50A913-105E-791E-3C68-C885241A0782}"/>
              </a:ext>
            </a:extLst>
          </p:cNvPr>
          <p:cNvSpPr txBox="1"/>
          <p:nvPr/>
        </p:nvSpPr>
        <p:spPr>
          <a:xfrm>
            <a:off x="489122" y="1859339"/>
            <a:ext cx="5884464" cy="3416320"/>
          </a:xfrm>
          <a:prstGeom prst="rect">
            <a:avLst/>
          </a:prstGeom>
          <a:noFill/>
        </p:spPr>
        <p:txBody>
          <a:bodyPr wrap="square" rtlCol="0">
            <a:spAutoFit/>
          </a:bodyPr>
          <a:lstStyle/>
          <a:p>
            <a:r>
              <a:rPr lang="de-DE" b="1" dirty="0">
                <a:effectLst/>
                <a:latin typeface="Arial" panose="020B0604020202020204" pitchFamily="34" charset="0"/>
              </a:rPr>
              <a:t>Kinder</a:t>
            </a:r>
            <a:r>
              <a:rPr lang="de-DE" dirty="0">
                <a:effectLst/>
                <a:latin typeface="Arial" panose="020B0604020202020204" pitchFamily="34" charset="0"/>
              </a:rPr>
              <a:t>:</a:t>
            </a:r>
            <a:r>
              <a:rPr lang="de-DE" dirty="0"/>
              <a:t/>
            </a:r>
            <a:br>
              <a:rPr lang="de-DE" dirty="0"/>
            </a:br>
            <a:r>
              <a:rPr lang="de-DE" dirty="0">
                <a:effectLst/>
                <a:latin typeface="Arial" panose="020B0604020202020204" pitchFamily="34" charset="0"/>
              </a:rPr>
              <a:t>• mehr Zeit zum Lernen</a:t>
            </a:r>
            <a:r>
              <a:rPr lang="de-DE" dirty="0"/>
              <a:t/>
            </a:r>
            <a:br>
              <a:rPr lang="de-DE" dirty="0"/>
            </a:br>
            <a:r>
              <a:rPr lang="de-DE" dirty="0">
                <a:effectLst/>
                <a:latin typeface="Arial" panose="020B0604020202020204" pitchFamily="34" charset="0"/>
              </a:rPr>
              <a:t>• das Gelernte durch ein Mehr an Zeit vertiefen</a:t>
            </a:r>
            <a:r>
              <a:rPr lang="de-DE" dirty="0"/>
              <a:t/>
            </a:r>
            <a:br>
              <a:rPr lang="de-DE" dirty="0"/>
            </a:br>
            <a:r>
              <a:rPr lang="de-DE" dirty="0">
                <a:effectLst/>
                <a:latin typeface="Arial" panose="020B0604020202020204" pitchFamily="34" charset="0"/>
              </a:rPr>
              <a:t>• gut betreut in Hausaufgaben und Förderungen</a:t>
            </a:r>
            <a:r>
              <a:rPr lang="de-DE" dirty="0"/>
              <a:t/>
            </a:r>
            <a:br>
              <a:rPr lang="de-DE" dirty="0"/>
            </a:br>
            <a:r>
              <a:rPr lang="de-DE" dirty="0">
                <a:effectLst/>
                <a:latin typeface="Arial" panose="020B0604020202020204" pitchFamily="34" charset="0"/>
              </a:rPr>
              <a:t>• von morgens bis nachmittags betreut</a:t>
            </a:r>
            <a:r>
              <a:rPr lang="de-DE" dirty="0"/>
              <a:t/>
            </a:r>
            <a:br>
              <a:rPr lang="de-DE" dirty="0"/>
            </a:br>
            <a:r>
              <a:rPr lang="de-DE" dirty="0">
                <a:effectLst/>
                <a:latin typeface="Arial" panose="020B0604020202020204" pitchFamily="34" charset="0"/>
              </a:rPr>
              <a:t>• Spielgefährten</a:t>
            </a:r>
            <a:r>
              <a:rPr lang="de-DE" dirty="0"/>
              <a:t/>
            </a:r>
            <a:br>
              <a:rPr lang="de-DE" dirty="0"/>
            </a:br>
            <a:r>
              <a:rPr lang="de-DE" dirty="0">
                <a:effectLst/>
                <a:latin typeface="Arial" panose="020B0604020202020204" pitchFamily="34" charset="0"/>
              </a:rPr>
              <a:t>• mehr Kontakt zu ihren Lehrpersonen</a:t>
            </a:r>
            <a:r>
              <a:rPr lang="de-DE" dirty="0"/>
              <a:t/>
            </a:r>
            <a:br>
              <a:rPr lang="de-DE" dirty="0"/>
            </a:br>
            <a:r>
              <a:rPr lang="de-DE" dirty="0">
                <a:effectLst/>
                <a:latin typeface="Arial" panose="020B0604020202020204" pitchFamily="34" charset="0"/>
              </a:rPr>
              <a:t>• regelmäßig eine warme Mahlzeit</a:t>
            </a:r>
            <a:r>
              <a:rPr lang="de-DE" dirty="0"/>
              <a:t/>
            </a:r>
            <a:br>
              <a:rPr lang="de-DE" dirty="0"/>
            </a:br>
            <a:r>
              <a:rPr lang="de-DE" dirty="0">
                <a:effectLst/>
                <a:latin typeface="Arial" panose="020B0604020202020204" pitchFamily="34" charset="0"/>
              </a:rPr>
              <a:t>• Möglichkeit an unterschiedlichen Freizeitaktivitäten teilzunehmen</a:t>
            </a:r>
            <a:r>
              <a:rPr lang="de-DE" dirty="0"/>
              <a:t/>
            </a:r>
            <a:br>
              <a:rPr lang="de-DE" dirty="0"/>
            </a:br>
            <a:r>
              <a:rPr lang="de-DE" dirty="0">
                <a:effectLst/>
                <a:latin typeface="Arial" panose="020B0604020202020204" pitchFamily="34" charset="0"/>
              </a:rPr>
              <a:t>• verschiedene Aktivitäten ausprobieren und durchführen</a:t>
            </a:r>
            <a:endParaRPr lang="de-DE" dirty="0"/>
          </a:p>
        </p:txBody>
      </p:sp>
      <p:sp>
        <p:nvSpPr>
          <p:cNvPr id="6" name="Textfeld 5">
            <a:extLst>
              <a:ext uri="{FF2B5EF4-FFF2-40B4-BE49-F238E27FC236}">
                <a16:creationId xmlns:a16="http://schemas.microsoft.com/office/drawing/2014/main" id="{308D5E00-C9B5-7251-43B1-26B310D4FF48}"/>
              </a:ext>
            </a:extLst>
          </p:cNvPr>
          <p:cNvSpPr txBox="1"/>
          <p:nvPr/>
        </p:nvSpPr>
        <p:spPr>
          <a:xfrm>
            <a:off x="6096000" y="1859339"/>
            <a:ext cx="5976324" cy="3139321"/>
          </a:xfrm>
          <a:prstGeom prst="rect">
            <a:avLst/>
          </a:prstGeom>
          <a:noFill/>
        </p:spPr>
        <p:txBody>
          <a:bodyPr wrap="square" rtlCol="0">
            <a:spAutoFit/>
          </a:bodyPr>
          <a:lstStyle/>
          <a:p>
            <a:r>
              <a:rPr lang="de-DE" b="1" dirty="0">
                <a:effectLst/>
                <a:latin typeface="Arial" panose="020B0604020202020204" pitchFamily="34" charset="0"/>
              </a:rPr>
              <a:t>Eltern</a:t>
            </a:r>
            <a:r>
              <a:rPr lang="de-DE" dirty="0">
                <a:effectLst/>
                <a:latin typeface="Arial" panose="020B0604020202020204" pitchFamily="34" charset="0"/>
              </a:rPr>
              <a:t>:</a:t>
            </a:r>
            <a:r>
              <a:rPr lang="de-DE" dirty="0"/>
              <a:t/>
            </a:r>
            <a:br>
              <a:rPr lang="de-DE" dirty="0"/>
            </a:br>
            <a:r>
              <a:rPr lang="de-DE" dirty="0">
                <a:effectLst/>
                <a:latin typeface="Arial" panose="020B0604020202020204" pitchFamily="34" charset="0"/>
              </a:rPr>
              <a:t>• Kinder gut betreut und versorgt</a:t>
            </a:r>
            <a:r>
              <a:rPr lang="de-DE" dirty="0"/>
              <a:t/>
            </a:r>
            <a:br>
              <a:rPr lang="de-DE" dirty="0"/>
            </a:br>
            <a:r>
              <a:rPr lang="de-DE" dirty="0">
                <a:effectLst/>
                <a:latin typeface="Arial" panose="020B0604020202020204" pitchFamily="34" charset="0"/>
              </a:rPr>
              <a:t>• Erledigung von Hausaufgaben und Übungsaufgaben verlassen</a:t>
            </a:r>
            <a:r>
              <a:rPr lang="de-DE" dirty="0"/>
              <a:t/>
            </a:r>
            <a:br>
              <a:rPr lang="de-DE" dirty="0"/>
            </a:br>
            <a:r>
              <a:rPr lang="de-DE" dirty="0">
                <a:effectLst/>
                <a:latin typeface="Arial" panose="020B0604020202020204" pitchFamily="34" charset="0"/>
              </a:rPr>
              <a:t>• wissen, dass Kinder eine Mittagsmahlzeit in Gesellschaft</a:t>
            </a:r>
            <a:r>
              <a:rPr lang="de-DE" dirty="0"/>
              <a:t/>
            </a:r>
            <a:br>
              <a:rPr lang="de-DE" dirty="0"/>
            </a:br>
            <a:r>
              <a:rPr lang="de-DE" dirty="0">
                <a:effectLst/>
                <a:latin typeface="Arial" panose="020B0604020202020204" pitchFamily="34" charset="0"/>
              </a:rPr>
              <a:t>• Kinder Spielgefährten haben</a:t>
            </a:r>
            <a:r>
              <a:rPr lang="de-DE" dirty="0"/>
              <a:t/>
            </a:r>
            <a:br>
              <a:rPr lang="de-DE" dirty="0"/>
            </a:br>
            <a:r>
              <a:rPr lang="de-DE" dirty="0">
                <a:effectLst/>
                <a:latin typeface="Arial" panose="020B0604020202020204" pitchFamily="34" charset="0"/>
              </a:rPr>
              <a:t>• Kindern vielfältige Freizeitangebote</a:t>
            </a:r>
            <a:r>
              <a:rPr lang="de-DE" dirty="0"/>
              <a:t/>
            </a:r>
            <a:br>
              <a:rPr lang="de-DE" dirty="0"/>
            </a:br>
            <a:r>
              <a:rPr lang="de-DE" dirty="0">
                <a:effectLst/>
                <a:latin typeface="Arial" panose="020B0604020202020204" pitchFamily="34" charset="0"/>
              </a:rPr>
              <a:t>• Entspannungsphasen im Tagesablauf geachtet wird</a:t>
            </a:r>
            <a:r>
              <a:rPr lang="de-DE" dirty="0"/>
              <a:t/>
            </a:r>
            <a:br>
              <a:rPr lang="de-DE" dirty="0"/>
            </a:br>
            <a:r>
              <a:rPr lang="de-DE" dirty="0">
                <a:effectLst/>
                <a:latin typeface="Arial" panose="020B0604020202020204" pitchFamily="34" charset="0"/>
              </a:rPr>
              <a:t>• Lehrkräfte ihre Kinder besser kennen lernen können</a:t>
            </a:r>
            <a:r>
              <a:rPr lang="de-DE" dirty="0"/>
              <a:t/>
            </a:r>
            <a:br>
              <a:rPr lang="de-DE" dirty="0"/>
            </a:br>
            <a:r>
              <a:rPr lang="de-DE" dirty="0">
                <a:effectLst/>
                <a:latin typeface="Arial" panose="020B0604020202020204" pitchFamily="34" charset="0"/>
              </a:rPr>
              <a:t>• Möglichkeit, einer Berufstätigkeit nachzugehen</a:t>
            </a:r>
            <a:endParaRPr lang="de-DE" dirty="0"/>
          </a:p>
        </p:txBody>
      </p:sp>
    </p:spTree>
    <p:extLst>
      <p:ext uri="{BB962C8B-B14F-4D97-AF65-F5344CB8AC3E}">
        <p14:creationId xmlns:p14="http://schemas.microsoft.com/office/powerpoint/2010/main" val="326851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D8BFB-AE91-95B6-D079-6FC40EED777B}"/>
              </a:ext>
            </a:extLst>
          </p:cNvPr>
          <p:cNvSpPr>
            <a:spLocks noGrp="1"/>
          </p:cNvSpPr>
          <p:nvPr>
            <p:ph type="title"/>
          </p:nvPr>
        </p:nvSpPr>
        <p:spPr/>
        <p:txBody>
          <a:bodyPr/>
          <a:lstStyle/>
          <a:p>
            <a:pPr algn="ctr"/>
            <a:r>
              <a:rPr lang="de-DE" dirty="0">
                <a:effectLst/>
                <a:latin typeface="Arial" panose="020B0604020202020204" pitchFamily="34" charset="0"/>
              </a:rPr>
              <a:t>4. Was macht eine Ganztagsschule anders?</a:t>
            </a:r>
            <a:endParaRPr lang="de-DE" dirty="0"/>
          </a:p>
        </p:txBody>
      </p:sp>
      <p:sp>
        <p:nvSpPr>
          <p:cNvPr id="3" name="Datumsplatzhalter 2">
            <a:extLst>
              <a:ext uri="{FF2B5EF4-FFF2-40B4-BE49-F238E27FC236}">
                <a16:creationId xmlns:a16="http://schemas.microsoft.com/office/drawing/2014/main" id="{9F4C045B-5ECE-81F2-725A-3E99B38C5643}"/>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6AA345E2-5C3E-1C88-3585-AE30AE81D8EA}"/>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E5D60763-FBB4-4D56-310E-41FBB91DBD7D}"/>
              </a:ext>
            </a:extLst>
          </p:cNvPr>
          <p:cNvSpPr txBox="1"/>
          <p:nvPr/>
        </p:nvSpPr>
        <p:spPr>
          <a:xfrm>
            <a:off x="996043" y="1845129"/>
            <a:ext cx="11092543" cy="3970318"/>
          </a:xfrm>
          <a:prstGeom prst="rect">
            <a:avLst/>
          </a:prstGeom>
          <a:noFill/>
        </p:spPr>
        <p:txBody>
          <a:bodyPr wrap="square" rtlCol="0">
            <a:spAutoFit/>
          </a:bodyPr>
          <a:lstStyle/>
          <a:p>
            <a:pPr marL="285750" indent="-285750">
              <a:buFont typeface="Arial" panose="020B0604020202020204" pitchFamily="34" charset="0"/>
              <a:buChar char="•"/>
            </a:pPr>
            <a:r>
              <a:rPr lang="de-DE" sz="2800" dirty="0">
                <a:effectLst/>
                <a:latin typeface="Arial" panose="020B0604020202020204" pitchFamily="34" charset="0"/>
              </a:rPr>
              <a:t>Ganztagsschule hat die Aufgabe, Schülerinnen und Schüler zu fördern, interessante Herausforderungen zu bieten, bilden und zu erziehen</a:t>
            </a:r>
          </a:p>
          <a:p>
            <a:pPr marL="285750" indent="-285750">
              <a:buFont typeface="Arial" panose="020B0604020202020204" pitchFamily="34" charset="0"/>
              <a:buChar char="•"/>
            </a:pPr>
            <a:r>
              <a:rPr lang="de-DE" sz="2800" dirty="0">
                <a:effectLst/>
                <a:latin typeface="Arial" panose="020B0604020202020204" pitchFamily="34" charset="0"/>
              </a:rPr>
              <a:t>Musische, sportliche und sprachliche, naturwissenschaftliche und mathematische Angebote bereithalten</a:t>
            </a:r>
          </a:p>
          <a:p>
            <a:pPr marL="285750" indent="-285750">
              <a:buFont typeface="Arial" panose="020B0604020202020204" pitchFamily="34" charset="0"/>
              <a:buChar char="•"/>
            </a:pPr>
            <a:r>
              <a:rPr lang="de-DE" sz="2800" dirty="0">
                <a:effectLst/>
                <a:latin typeface="Arial" panose="020B0604020202020204" pitchFamily="34" charset="0"/>
              </a:rPr>
              <a:t>Angebote zur Persönlichkeitsentwicklung und -stärkung oder Lerngelegenheiten, besondere Aktivitäten wie Ausflüge und Projekte</a:t>
            </a:r>
          </a:p>
          <a:p>
            <a:pPr marL="285750" indent="-285750">
              <a:buFont typeface="Arial" panose="020B0604020202020204" pitchFamily="34" charset="0"/>
              <a:buChar char="•"/>
            </a:pPr>
            <a:r>
              <a:rPr lang="de-DE" sz="2800" dirty="0">
                <a:effectLst/>
                <a:latin typeface="Arial" panose="020B0604020202020204" pitchFamily="34" charset="0"/>
              </a:rPr>
              <a:t>Hausaufgaben werden zu Übungsaufgaben</a:t>
            </a:r>
            <a:endParaRPr lang="de-DE" sz="2800" dirty="0"/>
          </a:p>
        </p:txBody>
      </p:sp>
    </p:spTree>
    <p:extLst>
      <p:ext uri="{BB962C8B-B14F-4D97-AF65-F5344CB8AC3E}">
        <p14:creationId xmlns:p14="http://schemas.microsoft.com/office/powerpoint/2010/main" val="30644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5820937-6FC9-DD15-2ABE-C440067BB252}"/>
              </a:ext>
            </a:extLst>
          </p:cNvPr>
          <p:cNvSpPr>
            <a:spLocks noGrp="1"/>
          </p:cNvSpPr>
          <p:nvPr>
            <p:ph type="dt" sz="half" idx="10"/>
          </p:nvPr>
        </p:nvSpPr>
        <p:spPr/>
        <p:txBody>
          <a:bodyPr/>
          <a:lstStyle/>
          <a:p>
            <a:fld id="{4F7055D3-FC0A-44FC-8170-CBBDD9A17984}" type="datetime1">
              <a:rPr lang="de-DE" smtClean="0"/>
              <a:t>05.12.2023</a:t>
            </a:fld>
            <a:endParaRPr lang="de-DE"/>
          </a:p>
        </p:txBody>
      </p:sp>
      <p:sp>
        <p:nvSpPr>
          <p:cNvPr id="3" name="Fußzeilenplatzhalter 2">
            <a:extLst>
              <a:ext uri="{FF2B5EF4-FFF2-40B4-BE49-F238E27FC236}">
                <a16:creationId xmlns:a16="http://schemas.microsoft.com/office/drawing/2014/main" id="{A24D3348-54EC-2702-F1E5-878B0A937F2F}"/>
              </a:ext>
            </a:extLst>
          </p:cNvPr>
          <p:cNvSpPr>
            <a:spLocks noGrp="1"/>
          </p:cNvSpPr>
          <p:nvPr>
            <p:ph type="ftr" sz="quarter" idx="11"/>
          </p:nvPr>
        </p:nvSpPr>
        <p:spPr/>
        <p:txBody>
          <a:bodyPr/>
          <a:lstStyle/>
          <a:p>
            <a:r>
              <a:rPr lang="de-DE"/>
              <a:t>Dozent - Christian Höfling</a:t>
            </a:r>
          </a:p>
        </p:txBody>
      </p:sp>
      <p:pic>
        <p:nvPicPr>
          <p:cNvPr id="5" name="Grafik 4">
            <a:extLst>
              <a:ext uri="{FF2B5EF4-FFF2-40B4-BE49-F238E27FC236}">
                <a16:creationId xmlns:a16="http://schemas.microsoft.com/office/drawing/2014/main" id="{4F8C454E-5603-332C-FA42-42A5F4EB09E3}"/>
              </a:ext>
            </a:extLst>
          </p:cNvPr>
          <p:cNvPicPr>
            <a:picLocks noChangeAspect="1"/>
          </p:cNvPicPr>
          <p:nvPr/>
        </p:nvPicPr>
        <p:blipFill rotWithShape="1">
          <a:blip r:embed="rId2"/>
          <a:srcRect l="1417" t="3185" r="1345" b="1825"/>
          <a:stretch/>
        </p:blipFill>
        <p:spPr>
          <a:xfrm>
            <a:off x="2449286" y="408214"/>
            <a:ext cx="7298872" cy="5948136"/>
          </a:xfrm>
          <a:prstGeom prst="rect">
            <a:avLst/>
          </a:prstGeom>
        </p:spPr>
      </p:pic>
    </p:spTree>
    <p:extLst>
      <p:ext uri="{BB962C8B-B14F-4D97-AF65-F5344CB8AC3E}">
        <p14:creationId xmlns:p14="http://schemas.microsoft.com/office/powerpoint/2010/main" val="24689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CC0C7-7F00-C9F2-61ED-5DA6B8DBC38D}"/>
              </a:ext>
            </a:extLst>
          </p:cNvPr>
          <p:cNvSpPr>
            <a:spLocks noGrp="1"/>
          </p:cNvSpPr>
          <p:nvPr>
            <p:ph type="title"/>
          </p:nvPr>
        </p:nvSpPr>
        <p:spPr/>
        <p:txBody>
          <a:bodyPr/>
          <a:lstStyle/>
          <a:p>
            <a:pPr algn="ctr"/>
            <a:r>
              <a:rPr lang="de-DE" dirty="0">
                <a:effectLst/>
                <a:latin typeface="Arial" panose="020B0604020202020204" pitchFamily="34" charset="0"/>
              </a:rPr>
              <a:t>Unterricht und Angebote sollten aufeinander bezogen sein</a:t>
            </a:r>
            <a:endParaRPr lang="de-DE" dirty="0"/>
          </a:p>
        </p:txBody>
      </p:sp>
      <p:sp>
        <p:nvSpPr>
          <p:cNvPr id="3" name="Datumsplatzhalter 2">
            <a:extLst>
              <a:ext uri="{FF2B5EF4-FFF2-40B4-BE49-F238E27FC236}">
                <a16:creationId xmlns:a16="http://schemas.microsoft.com/office/drawing/2014/main" id="{947C5A2B-F135-2F05-0237-2535BDBF756B}"/>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ED0D4FFC-255A-886E-6048-DEAB7830A15E}"/>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62BF08D7-9F1B-01DF-8D0B-C5A49768A927}"/>
              </a:ext>
            </a:extLst>
          </p:cNvPr>
          <p:cNvPicPr>
            <a:picLocks noChangeAspect="1"/>
          </p:cNvPicPr>
          <p:nvPr/>
        </p:nvPicPr>
        <p:blipFill rotWithShape="1">
          <a:blip r:embed="rId2"/>
          <a:srcRect l="1120" t="8229" r="1693" b="6558"/>
          <a:stretch/>
        </p:blipFill>
        <p:spPr>
          <a:xfrm>
            <a:off x="1934936" y="1899557"/>
            <a:ext cx="8322128" cy="1387928"/>
          </a:xfrm>
          <a:prstGeom prst="rect">
            <a:avLst/>
          </a:prstGeom>
        </p:spPr>
      </p:pic>
      <p:sp>
        <p:nvSpPr>
          <p:cNvPr id="7" name="Textfeld 6">
            <a:extLst>
              <a:ext uri="{FF2B5EF4-FFF2-40B4-BE49-F238E27FC236}">
                <a16:creationId xmlns:a16="http://schemas.microsoft.com/office/drawing/2014/main" id="{37D61BF1-DCE9-D356-6A12-74F952DB1197}"/>
              </a:ext>
            </a:extLst>
          </p:cNvPr>
          <p:cNvSpPr txBox="1"/>
          <p:nvPr/>
        </p:nvSpPr>
        <p:spPr>
          <a:xfrm>
            <a:off x="1635578" y="4169228"/>
            <a:ext cx="8920843" cy="923330"/>
          </a:xfrm>
          <a:prstGeom prst="rect">
            <a:avLst/>
          </a:prstGeom>
          <a:noFill/>
        </p:spPr>
        <p:txBody>
          <a:bodyPr wrap="square" rtlCol="0">
            <a:spAutoFit/>
          </a:bodyPr>
          <a:lstStyle/>
          <a:p>
            <a:pPr algn="ctr"/>
            <a:r>
              <a:rPr lang="de-DE" dirty="0">
                <a:effectLst/>
                <a:latin typeface="Arial" panose="020B0604020202020204" pitchFamily="34" charset="0"/>
                <a:sym typeface="Wingdings" panose="05000000000000000000" pitchFamily="2" charset="2"/>
              </a:rPr>
              <a:t> </a:t>
            </a:r>
            <a:r>
              <a:rPr lang="de-DE" dirty="0">
                <a:effectLst/>
                <a:latin typeface="Arial" panose="020B0604020202020204" pitchFamily="34" charset="0"/>
              </a:rPr>
              <a:t>Besonders die Abstimmung zwischen Hausaufgabenbetreuung und Unterricht oder die Abstimmung der Förderkonzepte mit dem unterrichtlichen Bereich stellen eine solche Querverbindung dar</a:t>
            </a:r>
            <a:endParaRPr lang="de-DE" dirty="0"/>
          </a:p>
        </p:txBody>
      </p:sp>
    </p:spTree>
    <p:extLst>
      <p:ext uri="{BB962C8B-B14F-4D97-AF65-F5344CB8AC3E}">
        <p14:creationId xmlns:p14="http://schemas.microsoft.com/office/powerpoint/2010/main" val="411907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786BB-13FD-D97C-1F97-3574A31B0DEA}"/>
              </a:ext>
            </a:extLst>
          </p:cNvPr>
          <p:cNvSpPr>
            <a:spLocks noGrp="1"/>
          </p:cNvSpPr>
          <p:nvPr>
            <p:ph type="title"/>
          </p:nvPr>
        </p:nvSpPr>
        <p:spPr/>
        <p:txBody>
          <a:bodyPr/>
          <a:lstStyle/>
          <a:p>
            <a:pPr algn="ctr"/>
            <a:r>
              <a:rPr lang="de-DE" dirty="0">
                <a:effectLst/>
                <a:latin typeface="Arial" panose="020B0604020202020204" pitchFamily="34" charset="0"/>
              </a:rPr>
              <a:t>Unterschiedliche Leistungsstärken können gezielt gefördert werden</a:t>
            </a:r>
            <a:endParaRPr lang="de-DE" dirty="0"/>
          </a:p>
        </p:txBody>
      </p:sp>
      <p:sp>
        <p:nvSpPr>
          <p:cNvPr id="3" name="Datumsplatzhalter 2">
            <a:extLst>
              <a:ext uri="{FF2B5EF4-FFF2-40B4-BE49-F238E27FC236}">
                <a16:creationId xmlns:a16="http://schemas.microsoft.com/office/drawing/2014/main" id="{6F20FDBD-BB29-D194-C065-1CEE4917C66D}"/>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F1C50C40-2C0F-DE1F-F9F8-4F78662CC24B}"/>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08AEE0B1-FACC-FF93-8C56-434FCB59FCD8}"/>
              </a:ext>
            </a:extLst>
          </p:cNvPr>
          <p:cNvPicPr>
            <a:picLocks noChangeAspect="1"/>
          </p:cNvPicPr>
          <p:nvPr/>
        </p:nvPicPr>
        <p:blipFill rotWithShape="1">
          <a:blip r:embed="rId2"/>
          <a:srcRect l="1193" t="2600" r="1129" b="3654"/>
          <a:stretch/>
        </p:blipFill>
        <p:spPr>
          <a:xfrm>
            <a:off x="1921329" y="1915886"/>
            <a:ext cx="8354785" cy="1937657"/>
          </a:xfrm>
          <a:prstGeom prst="rect">
            <a:avLst/>
          </a:prstGeom>
        </p:spPr>
      </p:pic>
      <p:sp>
        <p:nvSpPr>
          <p:cNvPr id="7" name="Textfeld 6">
            <a:extLst>
              <a:ext uri="{FF2B5EF4-FFF2-40B4-BE49-F238E27FC236}">
                <a16:creationId xmlns:a16="http://schemas.microsoft.com/office/drawing/2014/main" id="{5C0C943B-1C8E-685A-7C7C-7C9959C32ACB}"/>
              </a:ext>
            </a:extLst>
          </p:cNvPr>
          <p:cNvSpPr txBox="1"/>
          <p:nvPr/>
        </p:nvSpPr>
        <p:spPr>
          <a:xfrm>
            <a:off x="1453778" y="4235178"/>
            <a:ext cx="9709756" cy="1477328"/>
          </a:xfrm>
          <a:prstGeom prst="rect">
            <a:avLst/>
          </a:prstGeom>
          <a:noFill/>
        </p:spPr>
        <p:txBody>
          <a:bodyPr wrap="square" rtlCol="0">
            <a:spAutoFit/>
          </a:bodyPr>
          <a:lstStyle/>
          <a:p>
            <a:pPr marL="285750" indent="-285750">
              <a:buFont typeface="Arial" panose="020B0604020202020204" pitchFamily="34" charset="0"/>
              <a:buChar char="•"/>
            </a:pPr>
            <a:r>
              <a:rPr lang="de-DE" dirty="0">
                <a:effectLst/>
                <a:latin typeface="Arial" panose="020B0604020202020204" pitchFamily="34" charset="0"/>
              </a:rPr>
              <a:t>gute Ganztagsschule hat pädagogisches Konzept, das Diagnose von Begabungspotenzialen, Lernentwicklung und Lernproblemen beinhaltet</a:t>
            </a:r>
          </a:p>
          <a:p>
            <a:pPr lvl="1"/>
            <a:r>
              <a:rPr lang="de-DE" dirty="0">
                <a:latin typeface="Arial" panose="020B0604020202020204" pitchFamily="34" charset="0"/>
                <a:sym typeface="Wingdings" panose="05000000000000000000" pitchFamily="2" charset="2"/>
              </a:rPr>
              <a:t></a:t>
            </a:r>
            <a:r>
              <a:rPr lang="de-DE" dirty="0">
                <a:effectLst/>
                <a:latin typeface="Arial" panose="020B0604020202020204" pitchFamily="34" charset="0"/>
              </a:rPr>
              <a:t>Talententwicklung, intensive Lernförderung, außerunterrichtlichen Angeboten praktizieren zu können</a:t>
            </a:r>
          </a:p>
          <a:p>
            <a:pPr marL="285750" indent="-285750">
              <a:buFont typeface="Arial" panose="020B0604020202020204" pitchFamily="34" charset="0"/>
              <a:buChar char="•"/>
            </a:pPr>
            <a:r>
              <a:rPr lang="de-DE" dirty="0">
                <a:effectLst/>
                <a:latin typeface="Arial" panose="020B0604020202020204" pitchFamily="34" charset="0"/>
              </a:rPr>
              <a:t>individuelle Förderung der Lernenden steht im Vordergrund</a:t>
            </a:r>
            <a:endParaRPr lang="de-DE" dirty="0"/>
          </a:p>
        </p:txBody>
      </p:sp>
    </p:spTree>
    <p:extLst>
      <p:ext uri="{BB962C8B-B14F-4D97-AF65-F5344CB8AC3E}">
        <p14:creationId xmlns:p14="http://schemas.microsoft.com/office/powerpoint/2010/main" val="216398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B5A5B-CD50-AF9A-0BAC-5D66DEBBEC6F}"/>
              </a:ext>
            </a:extLst>
          </p:cNvPr>
          <p:cNvSpPr>
            <a:spLocks noGrp="1"/>
          </p:cNvSpPr>
          <p:nvPr>
            <p:ph type="title"/>
          </p:nvPr>
        </p:nvSpPr>
        <p:spPr/>
        <p:txBody>
          <a:bodyPr/>
          <a:lstStyle/>
          <a:p>
            <a:pPr algn="ctr"/>
            <a:r>
              <a:rPr lang="de-DE" dirty="0">
                <a:effectLst/>
                <a:latin typeface="Arial" panose="020B0604020202020204" pitchFamily="34" charset="0"/>
              </a:rPr>
              <a:t>Umsetzung von pädagogischen Konzepten zur sozialen Erziehung</a:t>
            </a:r>
            <a:endParaRPr lang="de-DE" dirty="0"/>
          </a:p>
        </p:txBody>
      </p:sp>
      <p:sp>
        <p:nvSpPr>
          <p:cNvPr id="3" name="Datumsplatzhalter 2">
            <a:extLst>
              <a:ext uri="{FF2B5EF4-FFF2-40B4-BE49-F238E27FC236}">
                <a16:creationId xmlns:a16="http://schemas.microsoft.com/office/drawing/2014/main" id="{B5231FD9-4641-DDAD-4DA7-4D3104E35046}"/>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6884B0D3-3B64-FBED-F579-462524EC71C7}"/>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88E5D4EB-174E-EB74-1A8E-5B5AD6E8C75B}"/>
              </a:ext>
            </a:extLst>
          </p:cNvPr>
          <p:cNvPicPr>
            <a:picLocks noChangeAspect="1"/>
          </p:cNvPicPr>
          <p:nvPr/>
        </p:nvPicPr>
        <p:blipFill rotWithShape="1">
          <a:blip r:embed="rId2"/>
          <a:srcRect l="827" t="5556" r="1342" b="4195"/>
          <a:stretch/>
        </p:blipFill>
        <p:spPr>
          <a:xfrm>
            <a:off x="1932214" y="1937657"/>
            <a:ext cx="8284030" cy="2166257"/>
          </a:xfrm>
          <a:prstGeom prst="rect">
            <a:avLst/>
          </a:prstGeom>
        </p:spPr>
      </p:pic>
      <p:sp>
        <p:nvSpPr>
          <p:cNvPr id="7" name="Textfeld 6">
            <a:extLst>
              <a:ext uri="{FF2B5EF4-FFF2-40B4-BE49-F238E27FC236}">
                <a16:creationId xmlns:a16="http://schemas.microsoft.com/office/drawing/2014/main" id="{5E41D184-5DA1-688C-A923-93956BCFCCAE}"/>
              </a:ext>
            </a:extLst>
          </p:cNvPr>
          <p:cNvSpPr txBox="1"/>
          <p:nvPr/>
        </p:nvSpPr>
        <p:spPr>
          <a:xfrm>
            <a:off x="1251857" y="4446814"/>
            <a:ext cx="9423623" cy="1200329"/>
          </a:xfrm>
          <a:prstGeom prst="rect">
            <a:avLst/>
          </a:prstGeom>
          <a:noFill/>
        </p:spPr>
        <p:txBody>
          <a:bodyPr wrap="square" rtlCol="0">
            <a:spAutoFit/>
          </a:bodyPr>
          <a:lstStyle/>
          <a:p>
            <a:pPr marL="285750" indent="-285750">
              <a:buFont typeface="Arial" panose="020B0604020202020204" pitchFamily="34" charset="0"/>
              <a:buChar char="•"/>
            </a:pPr>
            <a:r>
              <a:rPr lang="de-DE" dirty="0">
                <a:effectLst/>
                <a:latin typeface="Arial" panose="020B0604020202020204" pitchFamily="34" charset="0"/>
              </a:rPr>
              <a:t>viele Schülerinnen und Schüler, die lernen müssen, mit Konflikten umzugehen</a:t>
            </a:r>
          </a:p>
          <a:p>
            <a:pPr marL="285750" indent="-285750">
              <a:buFont typeface="Arial" panose="020B0604020202020204" pitchFamily="34" charset="0"/>
              <a:buChar char="•"/>
            </a:pPr>
            <a:r>
              <a:rPr lang="de-DE" dirty="0">
                <a:effectLst/>
                <a:latin typeface="Arial" panose="020B0604020202020204" pitchFamily="34" charset="0"/>
              </a:rPr>
              <a:t>Regeln festgelegen und vereinbaren: gelten im Unterricht, Angeboten, Freizeitangeboten und Pausen</a:t>
            </a:r>
          </a:p>
          <a:p>
            <a:pPr marL="285750" indent="-285750">
              <a:buFont typeface="Arial" panose="020B0604020202020204" pitchFamily="34" charset="0"/>
              <a:buChar char="•"/>
            </a:pPr>
            <a:r>
              <a:rPr lang="de-DE" dirty="0">
                <a:latin typeface="Arial" panose="020B0604020202020204" pitchFamily="34" charset="0"/>
              </a:rPr>
              <a:t>Lehrer und Mitarbeiter müssen sich an ein Konzept halten</a:t>
            </a:r>
            <a:endParaRPr lang="de-DE" dirty="0"/>
          </a:p>
        </p:txBody>
      </p:sp>
    </p:spTree>
    <p:extLst>
      <p:ext uri="{BB962C8B-B14F-4D97-AF65-F5344CB8AC3E}">
        <p14:creationId xmlns:p14="http://schemas.microsoft.com/office/powerpoint/2010/main" val="3476195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F550B-EC3D-7BCB-60B0-2EAFB3BE4C64}"/>
              </a:ext>
            </a:extLst>
          </p:cNvPr>
          <p:cNvSpPr>
            <a:spLocks noGrp="1"/>
          </p:cNvSpPr>
          <p:nvPr>
            <p:ph type="title"/>
          </p:nvPr>
        </p:nvSpPr>
        <p:spPr>
          <a:xfrm>
            <a:off x="838200" y="0"/>
            <a:ext cx="10515600" cy="1325563"/>
          </a:xfrm>
        </p:spPr>
        <p:txBody>
          <a:bodyPr>
            <a:normAutofit/>
          </a:bodyPr>
          <a:lstStyle/>
          <a:p>
            <a:pPr algn="ctr"/>
            <a:r>
              <a:rPr lang="de-DE" sz="3600" dirty="0">
                <a:effectLst/>
                <a:latin typeface="Arial" panose="020B0604020202020204" pitchFamily="34" charset="0"/>
              </a:rPr>
              <a:t>Lernchancen in Ganztagsschulen</a:t>
            </a:r>
            <a:endParaRPr lang="de-DE" sz="3600" dirty="0"/>
          </a:p>
        </p:txBody>
      </p:sp>
      <p:sp>
        <p:nvSpPr>
          <p:cNvPr id="3" name="Datumsplatzhalter 2">
            <a:extLst>
              <a:ext uri="{FF2B5EF4-FFF2-40B4-BE49-F238E27FC236}">
                <a16:creationId xmlns:a16="http://schemas.microsoft.com/office/drawing/2014/main" id="{7BEE68E2-CE9F-05EC-4D8F-EDABC3DD3EC7}"/>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09C2F641-F6B5-62A7-4F3A-0BC1F90696BA}"/>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BFE483AD-2785-9383-DEDB-76512D70859C}"/>
              </a:ext>
            </a:extLst>
          </p:cNvPr>
          <p:cNvSpPr txBox="1"/>
          <p:nvPr/>
        </p:nvSpPr>
        <p:spPr>
          <a:xfrm>
            <a:off x="778329" y="1023257"/>
            <a:ext cx="11016343" cy="2031325"/>
          </a:xfrm>
          <a:prstGeom prst="rect">
            <a:avLst/>
          </a:prstGeom>
          <a:noFill/>
        </p:spPr>
        <p:txBody>
          <a:bodyPr wrap="square" rtlCol="0">
            <a:spAutoFit/>
          </a:bodyPr>
          <a:lstStyle/>
          <a:p>
            <a:r>
              <a:rPr lang="de-DE" dirty="0">
                <a:latin typeface="Arial" panose="020B0604020202020204" pitchFamily="34" charset="0"/>
              </a:rPr>
              <a:t>	</a:t>
            </a:r>
            <a:r>
              <a:rPr lang="de-DE" dirty="0"/>
              <a:t/>
            </a:r>
            <a:br>
              <a:rPr lang="de-DE" dirty="0"/>
            </a:br>
            <a:r>
              <a:rPr lang="de-DE" dirty="0">
                <a:effectLst/>
                <a:latin typeface="Arial" panose="020B0604020202020204" pitchFamily="34" charset="0"/>
              </a:rPr>
              <a:t>• mehr Zeit zum Lernen</a:t>
            </a:r>
            <a:r>
              <a:rPr lang="de-DE" dirty="0"/>
              <a:t/>
            </a:r>
            <a:br>
              <a:rPr lang="de-DE" dirty="0"/>
            </a:br>
            <a:r>
              <a:rPr lang="de-DE" dirty="0">
                <a:effectLst/>
                <a:latin typeface="Arial" panose="020B0604020202020204" pitchFamily="34" charset="0"/>
              </a:rPr>
              <a:t>• Inhalte können vertiefter behandelt werden</a:t>
            </a:r>
            <a:r>
              <a:rPr lang="de-DE" dirty="0"/>
              <a:t/>
            </a:r>
            <a:br>
              <a:rPr lang="de-DE" dirty="0"/>
            </a:br>
            <a:r>
              <a:rPr lang="de-DE" dirty="0">
                <a:effectLst/>
                <a:latin typeface="Arial" panose="020B0604020202020204" pitchFamily="34" charset="0"/>
              </a:rPr>
              <a:t>• Erfahrungen können besser in den Lernprozess integriert werden</a:t>
            </a:r>
            <a:r>
              <a:rPr lang="de-DE" dirty="0"/>
              <a:t/>
            </a:r>
            <a:br>
              <a:rPr lang="de-DE" dirty="0"/>
            </a:br>
            <a:r>
              <a:rPr lang="de-DE" dirty="0">
                <a:effectLst/>
                <a:latin typeface="Arial" panose="020B0604020202020204" pitchFamily="34" charset="0"/>
              </a:rPr>
              <a:t>• individuelle Lernwege und Interessen können stärker berücksichtigt werden</a:t>
            </a:r>
            <a:r>
              <a:rPr lang="de-DE" dirty="0"/>
              <a:t/>
            </a:r>
            <a:br>
              <a:rPr lang="de-DE" dirty="0"/>
            </a:br>
            <a:r>
              <a:rPr lang="de-DE" dirty="0">
                <a:effectLst/>
                <a:latin typeface="Arial" panose="020B0604020202020204" pitchFamily="34" charset="0"/>
              </a:rPr>
              <a:t>• offene Unterrichtsformen und veränderte Formen des Lernens und Lehrens können verstärkt angewendet werden</a:t>
            </a:r>
            <a:endParaRPr lang="de-DE" dirty="0"/>
          </a:p>
        </p:txBody>
      </p:sp>
      <p:sp>
        <p:nvSpPr>
          <p:cNvPr id="6" name="Textfeld 5">
            <a:extLst>
              <a:ext uri="{FF2B5EF4-FFF2-40B4-BE49-F238E27FC236}">
                <a16:creationId xmlns:a16="http://schemas.microsoft.com/office/drawing/2014/main" id="{79B79C80-22FE-6623-5691-C51655FB8185}"/>
              </a:ext>
            </a:extLst>
          </p:cNvPr>
          <p:cNvSpPr txBox="1"/>
          <p:nvPr/>
        </p:nvSpPr>
        <p:spPr>
          <a:xfrm>
            <a:off x="2531562" y="3811723"/>
            <a:ext cx="8085868" cy="584775"/>
          </a:xfrm>
          <a:prstGeom prst="rect">
            <a:avLst/>
          </a:prstGeom>
          <a:noFill/>
        </p:spPr>
        <p:txBody>
          <a:bodyPr wrap="none" rtlCol="0">
            <a:spAutoFit/>
          </a:bodyPr>
          <a:lstStyle/>
          <a:p>
            <a:r>
              <a:rPr lang="de-DE" sz="3200" dirty="0">
                <a:effectLst/>
                <a:latin typeface="Arial" panose="020B0604020202020204" pitchFamily="34" charset="0"/>
              </a:rPr>
              <a:t>Hausaufgaben werden zu Übungsaufgaben</a:t>
            </a:r>
            <a:endParaRPr lang="de-DE" sz="3200" dirty="0"/>
          </a:p>
        </p:txBody>
      </p:sp>
      <p:sp>
        <p:nvSpPr>
          <p:cNvPr id="7" name="Textfeld 6">
            <a:extLst>
              <a:ext uri="{FF2B5EF4-FFF2-40B4-BE49-F238E27FC236}">
                <a16:creationId xmlns:a16="http://schemas.microsoft.com/office/drawing/2014/main" id="{F458F374-7DA3-4EC6-FFE6-9777E12EEA5B}"/>
              </a:ext>
            </a:extLst>
          </p:cNvPr>
          <p:cNvSpPr txBox="1"/>
          <p:nvPr/>
        </p:nvSpPr>
        <p:spPr>
          <a:xfrm>
            <a:off x="838200" y="4499261"/>
            <a:ext cx="10972365" cy="1477328"/>
          </a:xfrm>
          <a:prstGeom prst="rect">
            <a:avLst/>
          </a:prstGeom>
          <a:noFill/>
        </p:spPr>
        <p:txBody>
          <a:bodyPr wrap="square" rtlCol="0">
            <a:spAutoFit/>
          </a:bodyPr>
          <a:lstStyle/>
          <a:p>
            <a:pPr marL="285750" indent="-285750">
              <a:buFont typeface="Arial" panose="020B0604020202020204" pitchFamily="34" charset="0"/>
              <a:buChar char="•"/>
            </a:pPr>
            <a:r>
              <a:rPr lang="de-DE" dirty="0">
                <a:effectLst/>
                <a:latin typeface="Arial" panose="020B0604020202020204" pitchFamily="34" charset="0"/>
              </a:rPr>
              <a:t>Gestaltung des Raumes, der Einsatz des Personals und die Organisation der Zeit beeinflussen die Qualität der Hausaufgabenbetreuung</a:t>
            </a:r>
          </a:p>
          <a:p>
            <a:pPr marL="285750" indent="-285750">
              <a:buFont typeface="Arial" panose="020B0604020202020204" pitchFamily="34" charset="0"/>
              <a:buChar char="•"/>
            </a:pPr>
            <a:r>
              <a:rPr lang="de-DE" dirty="0">
                <a:effectLst/>
                <a:latin typeface="Arial" panose="020B0604020202020204" pitchFamily="34" charset="0"/>
              </a:rPr>
              <a:t>Kenntnisse vertiefen -&gt; Nachmittags von pädagogischen Kräften durchgeführ</a:t>
            </a:r>
            <a:r>
              <a:rPr lang="de-DE" dirty="0">
                <a:latin typeface="Arial" panose="020B0604020202020204" pitchFamily="34" charset="0"/>
              </a:rPr>
              <a:t>t</a:t>
            </a:r>
          </a:p>
          <a:p>
            <a:pPr marL="285750" indent="-285750">
              <a:buFont typeface="Arial" panose="020B0604020202020204" pitchFamily="34" charset="0"/>
              <a:buChar char="•"/>
            </a:pPr>
            <a:r>
              <a:rPr lang="de-DE" dirty="0">
                <a:effectLst/>
                <a:latin typeface="Arial" panose="020B0604020202020204" pitchFamily="34" charset="0"/>
              </a:rPr>
              <a:t>die Personen, die die Hausaufgaben betreuen, nicht ständig wechseln und sich mit dem Lehrpersonal und mit den Eltern in Verbindung setzen bei Schwierigkeiten</a:t>
            </a:r>
            <a:endParaRPr lang="de-DE" dirty="0"/>
          </a:p>
        </p:txBody>
      </p:sp>
    </p:spTree>
    <p:extLst>
      <p:ext uri="{BB962C8B-B14F-4D97-AF65-F5344CB8AC3E}">
        <p14:creationId xmlns:p14="http://schemas.microsoft.com/office/powerpoint/2010/main" val="3025674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EBB8F-7996-8565-21E7-53B5E09A060F}"/>
              </a:ext>
            </a:extLst>
          </p:cNvPr>
          <p:cNvSpPr>
            <a:spLocks noGrp="1"/>
          </p:cNvSpPr>
          <p:nvPr>
            <p:ph type="title"/>
          </p:nvPr>
        </p:nvSpPr>
        <p:spPr/>
        <p:txBody>
          <a:bodyPr/>
          <a:lstStyle/>
          <a:p>
            <a:r>
              <a:rPr lang="de-DE" dirty="0">
                <a:effectLst/>
                <a:latin typeface="Arial" panose="020B0604020202020204" pitchFamily="34" charset="0"/>
              </a:rPr>
              <a:t>5. Wie sind Ganztagsschulen organisiert?</a:t>
            </a:r>
            <a:endParaRPr lang="de-DE" dirty="0"/>
          </a:p>
        </p:txBody>
      </p:sp>
      <p:sp>
        <p:nvSpPr>
          <p:cNvPr id="3" name="Datumsplatzhalter 2">
            <a:extLst>
              <a:ext uri="{FF2B5EF4-FFF2-40B4-BE49-F238E27FC236}">
                <a16:creationId xmlns:a16="http://schemas.microsoft.com/office/drawing/2014/main" id="{7D4B2408-78D6-03CD-5AD6-A1DF440B4673}"/>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1D31C029-3448-CCA1-38A5-CBB58A287B6E}"/>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C51A398D-CD17-948B-267B-95CCE0158AF4}"/>
              </a:ext>
            </a:extLst>
          </p:cNvPr>
          <p:cNvSpPr txBox="1"/>
          <p:nvPr/>
        </p:nvSpPr>
        <p:spPr>
          <a:xfrm>
            <a:off x="908957" y="1690688"/>
            <a:ext cx="10854827" cy="3416320"/>
          </a:xfrm>
          <a:prstGeom prst="rect">
            <a:avLst/>
          </a:prstGeom>
          <a:noFill/>
        </p:spPr>
        <p:txBody>
          <a:bodyPr wrap="square" rtlCol="0">
            <a:spAutoFit/>
          </a:bodyPr>
          <a:lstStyle/>
          <a:p>
            <a:pPr marL="285750" indent="-285750">
              <a:buFont typeface="Arial" panose="020B0604020202020204" pitchFamily="34" charset="0"/>
              <a:buChar char="•"/>
            </a:pPr>
            <a:r>
              <a:rPr lang="de-DE" sz="2400" dirty="0">
                <a:effectLst/>
                <a:latin typeface="Arial" panose="020B0604020202020204" pitchFamily="34" charset="0"/>
              </a:rPr>
              <a:t>eine Stunde Mittagspause zwischen dem schulischen Vormittag und Nachmittag</a:t>
            </a:r>
          </a:p>
          <a:p>
            <a:pPr marL="285750" indent="-285750">
              <a:buFont typeface="Arial" panose="020B0604020202020204" pitchFamily="34" charset="0"/>
              <a:buChar char="•"/>
            </a:pPr>
            <a:r>
              <a:rPr lang="de-DE" sz="2400" dirty="0">
                <a:effectLst/>
                <a:latin typeface="Arial" panose="020B0604020202020204" pitchFamily="34" charset="0"/>
              </a:rPr>
              <a:t>Zur Ganztagsschule gehört ein Essensraum, die so genannte Mensa</a:t>
            </a:r>
          </a:p>
          <a:p>
            <a:pPr marL="285750" indent="-285750">
              <a:buFont typeface="Arial" panose="020B0604020202020204" pitchFamily="34" charset="0"/>
              <a:buChar char="•"/>
            </a:pPr>
            <a:r>
              <a:rPr lang="de-DE" sz="2400" dirty="0">
                <a:effectLst/>
                <a:latin typeface="Arial" panose="020B0604020202020204" pitchFamily="34" charset="0"/>
              </a:rPr>
              <a:t>je nach Alter der Kinder gibt es Freizeitangebote in dieser Zeit</a:t>
            </a:r>
          </a:p>
          <a:p>
            <a:pPr marL="285750" indent="-285750">
              <a:buFont typeface="Arial" panose="020B0604020202020204" pitchFamily="34" charset="0"/>
              <a:buChar char="•"/>
            </a:pPr>
            <a:r>
              <a:rPr lang="de-DE" sz="2400" dirty="0">
                <a:effectLst/>
                <a:latin typeface="Arial" panose="020B0604020202020204" pitchFamily="34" charset="0"/>
              </a:rPr>
              <a:t>Angebote: die Ruhe ermöglichen, austoben können (z. B. Ruheraum oder Bolzplatz), Bibliothek oder der Computerraum können geöffnet sein, die Sporthalle, Musikräume und eine Cafeteria zur Verfügung stehen</a:t>
            </a:r>
          </a:p>
          <a:p>
            <a:pPr marL="285750" indent="-285750">
              <a:buFont typeface="Arial" panose="020B0604020202020204" pitchFamily="34" charset="0"/>
              <a:buChar char="•"/>
            </a:pPr>
            <a:r>
              <a:rPr lang="de-DE" sz="2400" dirty="0">
                <a:latin typeface="Arial" panose="020B0604020202020204" pitchFamily="34" charset="0"/>
              </a:rPr>
              <a:t>Je nach Schule verschiedene Angebote, die man auch durch ausprobieren anbieten kann</a:t>
            </a:r>
            <a:endParaRPr lang="de-DE" sz="2400" dirty="0"/>
          </a:p>
        </p:txBody>
      </p:sp>
    </p:spTree>
    <p:extLst>
      <p:ext uri="{BB962C8B-B14F-4D97-AF65-F5344CB8AC3E}">
        <p14:creationId xmlns:p14="http://schemas.microsoft.com/office/powerpoint/2010/main" val="2609504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9B404-6DE4-0036-B755-A1D91189D537}"/>
              </a:ext>
            </a:extLst>
          </p:cNvPr>
          <p:cNvSpPr>
            <a:spLocks noGrp="1"/>
          </p:cNvSpPr>
          <p:nvPr>
            <p:ph type="title"/>
          </p:nvPr>
        </p:nvSpPr>
        <p:spPr/>
        <p:txBody>
          <a:bodyPr/>
          <a:lstStyle/>
          <a:p>
            <a:pPr algn="ctr"/>
            <a:r>
              <a:rPr lang="de-DE" dirty="0">
                <a:effectLst/>
                <a:latin typeface="Arial" panose="020B0604020202020204" pitchFamily="34" charset="0"/>
              </a:rPr>
              <a:t>Ganztagsschulen brauchen Räume</a:t>
            </a:r>
            <a:endParaRPr lang="de-DE" dirty="0"/>
          </a:p>
        </p:txBody>
      </p:sp>
      <p:sp>
        <p:nvSpPr>
          <p:cNvPr id="3" name="Datumsplatzhalter 2">
            <a:extLst>
              <a:ext uri="{FF2B5EF4-FFF2-40B4-BE49-F238E27FC236}">
                <a16:creationId xmlns:a16="http://schemas.microsoft.com/office/drawing/2014/main" id="{36F69C95-C8B9-120E-932C-FABD20988E16}"/>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4F3ADBBF-7AED-6B02-B7A0-E86311B3BBE7}"/>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951C4B35-2BE3-D1AC-2E7D-5D30DABFAE7E}"/>
              </a:ext>
            </a:extLst>
          </p:cNvPr>
          <p:cNvPicPr>
            <a:picLocks noChangeAspect="1"/>
          </p:cNvPicPr>
          <p:nvPr/>
        </p:nvPicPr>
        <p:blipFill rotWithShape="1">
          <a:blip r:embed="rId2"/>
          <a:srcRect l="1018" t="3388" r="1371" b="3289"/>
          <a:stretch/>
        </p:blipFill>
        <p:spPr>
          <a:xfrm>
            <a:off x="1963270" y="1577788"/>
            <a:ext cx="8265459" cy="2808941"/>
          </a:xfrm>
          <a:prstGeom prst="rect">
            <a:avLst/>
          </a:prstGeom>
        </p:spPr>
      </p:pic>
      <p:sp>
        <p:nvSpPr>
          <p:cNvPr id="7" name="Textfeld 6">
            <a:extLst>
              <a:ext uri="{FF2B5EF4-FFF2-40B4-BE49-F238E27FC236}">
                <a16:creationId xmlns:a16="http://schemas.microsoft.com/office/drawing/2014/main" id="{821F04D8-29AB-4322-B3AC-A2BAD4F7E45D}"/>
              </a:ext>
            </a:extLst>
          </p:cNvPr>
          <p:cNvSpPr txBox="1"/>
          <p:nvPr/>
        </p:nvSpPr>
        <p:spPr>
          <a:xfrm>
            <a:off x="1434353" y="4918635"/>
            <a:ext cx="9135450" cy="646331"/>
          </a:xfrm>
          <a:prstGeom prst="rect">
            <a:avLst/>
          </a:prstGeom>
          <a:noFill/>
        </p:spPr>
        <p:txBody>
          <a:bodyPr wrap="none" rtlCol="0">
            <a:spAutoFit/>
          </a:bodyPr>
          <a:lstStyle/>
          <a:p>
            <a:pPr marL="285750" indent="-285750">
              <a:buFont typeface="Arial" panose="020B0604020202020204" pitchFamily="34" charset="0"/>
              <a:buChar char="•"/>
            </a:pPr>
            <a:r>
              <a:rPr lang="de-DE" dirty="0"/>
              <a:t>Fachräume wie Musikraum, Naturwissenschaftliche Räume, Sporthalle stehen zur Verfügung</a:t>
            </a:r>
          </a:p>
          <a:p>
            <a:pPr marL="285750" indent="-285750">
              <a:buFont typeface="Arial" panose="020B0604020202020204" pitchFamily="34" charset="0"/>
              <a:buChar char="•"/>
            </a:pPr>
            <a:r>
              <a:rPr lang="de-DE" dirty="0"/>
              <a:t>Gibt Räume speziell für den Ganztag</a:t>
            </a:r>
          </a:p>
        </p:txBody>
      </p:sp>
    </p:spTree>
    <p:extLst>
      <p:ext uri="{BB962C8B-B14F-4D97-AF65-F5344CB8AC3E}">
        <p14:creationId xmlns:p14="http://schemas.microsoft.com/office/powerpoint/2010/main" val="159013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E70C5-B99E-E166-52C7-37FB53A05628}"/>
              </a:ext>
            </a:extLst>
          </p:cNvPr>
          <p:cNvSpPr>
            <a:spLocks noGrp="1"/>
          </p:cNvSpPr>
          <p:nvPr>
            <p:ph type="title"/>
          </p:nvPr>
        </p:nvSpPr>
        <p:spPr/>
        <p:txBody>
          <a:bodyPr/>
          <a:lstStyle/>
          <a:p>
            <a:pPr algn="ctr"/>
            <a:r>
              <a:rPr lang="de-DE" dirty="0">
                <a:effectLst/>
                <a:latin typeface="Arial" panose="020B0604020202020204" pitchFamily="34" charset="0"/>
              </a:rPr>
              <a:t>Wer arbeitet an einer Ganztagsschule?</a:t>
            </a:r>
            <a:endParaRPr lang="de-DE" dirty="0"/>
          </a:p>
        </p:txBody>
      </p:sp>
      <p:sp>
        <p:nvSpPr>
          <p:cNvPr id="3" name="Datumsplatzhalter 2">
            <a:extLst>
              <a:ext uri="{FF2B5EF4-FFF2-40B4-BE49-F238E27FC236}">
                <a16:creationId xmlns:a16="http://schemas.microsoft.com/office/drawing/2014/main" id="{BE57C290-D56B-B9EB-A356-B0F23CDDD07A}"/>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0E9DA32B-5A14-A616-FB67-43BE4AB3D35B}"/>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D10B3C19-D462-B4B4-B794-5EF1C07C6934}"/>
              </a:ext>
            </a:extLst>
          </p:cNvPr>
          <p:cNvPicPr>
            <a:picLocks noChangeAspect="1"/>
          </p:cNvPicPr>
          <p:nvPr/>
        </p:nvPicPr>
        <p:blipFill rotWithShape="1">
          <a:blip r:embed="rId2"/>
          <a:srcRect l="518" t="1998" r="603" b="2392"/>
          <a:stretch/>
        </p:blipFill>
        <p:spPr>
          <a:xfrm>
            <a:off x="2977243" y="1485900"/>
            <a:ext cx="6232072" cy="4751614"/>
          </a:xfrm>
          <a:prstGeom prst="rect">
            <a:avLst/>
          </a:prstGeom>
        </p:spPr>
      </p:pic>
    </p:spTree>
    <p:extLst>
      <p:ext uri="{BB962C8B-B14F-4D97-AF65-F5344CB8AC3E}">
        <p14:creationId xmlns:p14="http://schemas.microsoft.com/office/powerpoint/2010/main" val="7239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79FF9-54B4-9884-0405-402EF9A29D8F}"/>
              </a:ext>
            </a:extLst>
          </p:cNvPr>
          <p:cNvSpPr>
            <a:spLocks noGrp="1"/>
          </p:cNvSpPr>
          <p:nvPr>
            <p:ph type="title"/>
          </p:nvPr>
        </p:nvSpPr>
        <p:spPr/>
        <p:txBody>
          <a:bodyPr/>
          <a:lstStyle/>
          <a:p>
            <a:pPr algn="ctr"/>
            <a:r>
              <a:rPr lang="de-DE" dirty="0"/>
              <a:t>Vorstellungsrunde</a:t>
            </a:r>
          </a:p>
        </p:txBody>
      </p:sp>
      <p:sp>
        <p:nvSpPr>
          <p:cNvPr id="3" name="Inhaltsplatzhalter 2">
            <a:extLst>
              <a:ext uri="{FF2B5EF4-FFF2-40B4-BE49-F238E27FC236}">
                <a16:creationId xmlns:a16="http://schemas.microsoft.com/office/drawing/2014/main" id="{430D3CC5-6F92-6EFE-29EA-FE64A5C4E343}"/>
              </a:ext>
            </a:extLst>
          </p:cNvPr>
          <p:cNvSpPr>
            <a:spLocks noGrp="1"/>
          </p:cNvSpPr>
          <p:nvPr>
            <p:ph idx="1"/>
          </p:nvPr>
        </p:nvSpPr>
        <p:spPr/>
        <p:txBody>
          <a:bodyPr/>
          <a:lstStyle/>
          <a:p>
            <a:r>
              <a:rPr lang="de-DE" dirty="0"/>
              <a:t>Name, Wohnort, Alter</a:t>
            </a:r>
          </a:p>
          <a:p>
            <a:r>
              <a:rPr lang="de-DE" dirty="0"/>
              <a:t>Beruflicher Werdegang</a:t>
            </a:r>
          </a:p>
          <a:p>
            <a:r>
              <a:rPr lang="de-DE" dirty="0"/>
              <a:t>Arbeit an der Schule: </a:t>
            </a:r>
          </a:p>
          <a:p>
            <a:pPr marL="0" indent="0">
              <a:buNone/>
            </a:pPr>
            <a:r>
              <a:rPr lang="de-DE" dirty="0"/>
              <a:t>	Was ist meine Funktion? </a:t>
            </a:r>
          </a:p>
          <a:p>
            <a:pPr marL="0" indent="0">
              <a:buNone/>
            </a:pPr>
            <a:r>
              <a:rPr lang="de-DE" dirty="0"/>
              <a:t>	Wie sieht mein Arbeitstag aus?</a:t>
            </a:r>
          </a:p>
          <a:p>
            <a:pPr marL="0" indent="0">
              <a:buNone/>
            </a:pPr>
            <a:r>
              <a:rPr lang="de-DE" dirty="0"/>
              <a:t>	Wie stelle ich mir die zukünftige Arbeit an der Schule vor?</a:t>
            </a:r>
          </a:p>
        </p:txBody>
      </p:sp>
      <p:sp>
        <p:nvSpPr>
          <p:cNvPr id="4" name="Datumsplatzhalter 3">
            <a:extLst>
              <a:ext uri="{FF2B5EF4-FFF2-40B4-BE49-F238E27FC236}">
                <a16:creationId xmlns:a16="http://schemas.microsoft.com/office/drawing/2014/main" id="{C0AE78C9-3E19-D47F-A417-73BC6D997A3F}"/>
              </a:ext>
            </a:extLst>
          </p:cNvPr>
          <p:cNvSpPr>
            <a:spLocks noGrp="1"/>
          </p:cNvSpPr>
          <p:nvPr>
            <p:ph type="dt" sz="half" idx="10"/>
          </p:nvPr>
        </p:nvSpPr>
        <p:spPr/>
        <p:txBody>
          <a:bodyPr/>
          <a:lstStyle/>
          <a:p>
            <a:fld id="{1366F8D4-23B3-4CB2-8BC3-169969C35B52}" type="datetime1">
              <a:rPr lang="de-DE" smtClean="0"/>
              <a:t>05.12.2023</a:t>
            </a:fld>
            <a:endParaRPr lang="de-DE"/>
          </a:p>
        </p:txBody>
      </p:sp>
      <p:sp>
        <p:nvSpPr>
          <p:cNvPr id="5" name="Fußzeilenplatzhalter 4">
            <a:extLst>
              <a:ext uri="{FF2B5EF4-FFF2-40B4-BE49-F238E27FC236}">
                <a16:creationId xmlns:a16="http://schemas.microsoft.com/office/drawing/2014/main" id="{97E7515D-2F5C-D305-F195-2C2A5C141885}"/>
              </a:ext>
            </a:extLst>
          </p:cNvPr>
          <p:cNvSpPr>
            <a:spLocks noGrp="1"/>
          </p:cNvSpPr>
          <p:nvPr>
            <p:ph type="ftr" sz="quarter" idx="11"/>
          </p:nvPr>
        </p:nvSpPr>
        <p:spPr/>
        <p:txBody>
          <a:bodyPr/>
          <a:lstStyle/>
          <a:p>
            <a:r>
              <a:rPr lang="de-DE"/>
              <a:t>Dozent - Christian Höfling</a:t>
            </a:r>
          </a:p>
        </p:txBody>
      </p:sp>
    </p:spTree>
    <p:extLst>
      <p:ext uri="{BB962C8B-B14F-4D97-AF65-F5344CB8AC3E}">
        <p14:creationId xmlns:p14="http://schemas.microsoft.com/office/powerpoint/2010/main" val="1886965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AE925-97AC-348C-43C1-033AEC25A5CC}"/>
              </a:ext>
            </a:extLst>
          </p:cNvPr>
          <p:cNvSpPr>
            <a:spLocks noGrp="1"/>
          </p:cNvSpPr>
          <p:nvPr>
            <p:ph type="title"/>
          </p:nvPr>
        </p:nvSpPr>
        <p:spPr/>
        <p:txBody>
          <a:bodyPr/>
          <a:lstStyle/>
          <a:p>
            <a:pPr algn="ctr"/>
            <a:r>
              <a:rPr lang="de-DE" dirty="0">
                <a:effectLst/>
                <a:latin typeface="Arial" panose="020B0604020202020204" pitchFamily="34" charset="0"/>
              </a:rPr>
              <a:t>Kooperation mit außerschulischen Partnern</a:t>
            </a:r>
            <a:endParaRPr lang="de-DE" dirty="0"/>
          </a:p>
        </p:txBody>
      </p:sp>
      <p:sp>
        <p:nvSpPr>
          <p:cNvPr id="3" name="Datumsplatzhalter 2">
            <a:extLst>
              <a:ext uri="{FF2B5EF4-FFF2-40B4-BE49-F238E27FC236}">
                <a16:creationId xmlns:a16="http://schemas.microsoft.com/office/drawing/2014/main" id="{96D0F37D-1354-9CDE-753E-96E7DFD9EFC0}"/>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559F6612-E4E0-0CC9-6C9F-8B8932A6E8FC}"/>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E0B111F8-401E-891C-E586-621D2423EAE1}"/>
              </a:ext>
            </a:extLst>
          </p:cNvPr>
          <p:cNvPicPr>
            <a:picLocks noChangeAspect="1"/>
          </p:cNvPicPr>
          <p:nvPr/>
        </p:nvPicPr>
        <p:blipFill rotWithShape="1">
          <a:blip r:embed="rId2"/>
          <a:srcRect l="1101" t="2561" r="1164" b="2869"/>
          <a:stretch/>
        </p:blipFill>
        <p:spPr>
          <a:xfrm>
            <a:off x="1869621" y="1948544"/>
            <a:ext cx="8452757" cy="3341914"/>
          </a:xfrm>
          <a:prstGeom prst="rect">
            <a:avLst/>
          </a:prstGeom>
        </p:spPr>
      </p:pic>
      <p:sp>
        <p:nvSpPr>
          <p:cNvPr id="7" name="Textfeld 6">
            <a:extLst>
              <a:ext uri="{FF2B5EF4-FFF2-40B4-BE49-F238E27FC236}">
                <a16:creationId xmlns:a16="http://schemas.microsoft.com/office/drawing/2014/main" id="{9C437AF6-345D-FEB3-4563-57F6176A9D53}"/>
              </a:ext>
            </a:extLst>
          </p:cNvPr>
          <p:cNvSpPr txBox="1"/>
          <p:nvPr/>
        </p:nvSpPr>
        <p:spPr>
          <a:xfrm>
            <a:off x="3729069" y="5548314"/>
            <a:ext cx="4733860" cy="369332"/>
          </a:xfrm>
          <a:prstGeom prst="rect">
            <a:avLst/>
          </a:prstGeom>
          <a:noFill/>
        </p:spPr>
        <p:txBody>
          <a:bodyPr wrap="none" rtlCol="0">
            <a:spAutoFit/>
          </a:bodyPr>
          <a:lstStyle/>
          <a:p>
            <a:r>
              <a:rPr lang="de-DE" dirty="0"/>
              <a:t>Bonus: Bienenzüchter, Bauernhof, Logopäden, …</a:t>
            </a:r>
          </a:p>
        </p:txBody>
      </p:sp>
    </p:spTree>
    <p:extLst>
      <p:ext uri="{BB962C8B-B14F-4D97-AF65-F5344CB8AC3E}">
        <p14:creationId xmlns:p14="http://schemas.microsoft.com/office/powerpoint/2010/main" val="1704421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95A2E-9A89-6E57-21D5-2DA27F193CB1}"/>
              </a:ext>
            </a:extLst>
          </p:cNvPr>
          <p:cNvSpPr>
            <a:spLocks noGrp="1"/>
          </p:cNvSpPr>
          <p:nvPr>
            <p:ph type="title"/>
          </p:nvPr>
        </p:nvSpPr>
        <p:spPr/>
        <p:txBody>
          <a:bodyPr/>
          <a:lstStyle/>
          <a:p>
            <a:pPr algn="ctr"/>
            <a:r>
              <a:rPr lang="de-DE" dirty="0">
                <a:effectLst/>
                <a:latin typeface="Arial" panose="020B0604020202020204" pitchFamily="34" charset="0"/>
              </a:rPr>
              <a:t>6. Wie werden Eltern beteiligt?</a:t>
            </a:r>
            <a:endParaRPr lang="de-DE" dirty="0"/>
          </a:p>
        </p:txBody>
      </p:sp>
      <p:sp>
        <p:nvSpPr>
          <p:cNvPr id="3" name="Datumsplatzhalter 2">
            <a:extLst>
              <a:ext uri="{FF2B5EF4-FFF2-40B4-BE49-F238E27FC236}">
                <a16:creationId xmlns:a16="http://schemas.microsoft.com/office/drawing/2014/main" id="{0582836B-ABBA-3FD6-EA0E-C98773D95F57}"/>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5EFA8BC8-A43A-2926-2B7E-ABF2B322A6E0}"/>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C6490051-A984-3E0D-96D7-B43143C127DE}"/>
              </a:ext>
            </a:extLst>
          </p:cNvPr>
          <p:cNvPicPr>
            <a:picLocks noChangeAspect="1"/>
          </p:cNvPicPr>
          <p:nvPr/>
        </p:nvPicPr>
        <p:blipFill rotWithShape="1">
          <a:blip r:embed="rId2"/>
          <a:srcRect l="966" t="2941" r="1029" b="3742"/>
          <a:stretch/>
        </p:blipFill>
        <p:spPr>
          <a:xfrm>
            <a:off x="1883229" y="1828800"/>
            <a:ext cx="8420100" cy="3173186"/>
          </a:xfrm>
          <a:prstGeom prst="rect">
            <a:avLst/>
          </a:prstGeom>
        </p:spPr>
      </p:pic>
    </p:spTree>
    <p:extLst>
      <p:ext uri="{BB962C8B-B14F-4D97-AF65-F5344CB8AC3E}">
        <p14:creationId xmlns:p14="http://schemas.microsoft.com/office/powerpoint/2010/main" val="370656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D8C7B66D-8C78-480F-A98B-3F195E65A5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684D9B6E-4FF4-8DE6-E4E7-689C7AA08BD7}"/>
              </a:ext>
            </a:extLst>
          </p:cNvPr>
          <p:cNvPicPr>
            <a:picLocks noChangeAspect="1"/>
          </p:cNvPicPr>
          <p:nvPr/>
        </p:nvPicPr>
        <p:blipFill rotWithShape="1">
          <a:blip r:embed="rId2"/>
          <a:srcRect l="626" t="5994" r="1460" b="6503"/>
          <a:stretch/>
        </p:blipFill>
        <p:spPr>
          <a:xfrm>
            <a:off x="1565926" y="465843"/>
            <a:ext cx="8066929" cy="1477883"/>
          </a:xfrm>
          <a:prstGeom prst="rect">
            <a:avLst/>
          </a:prstGeom>
        </p:spPr>
      </p:pic>
      <p:pic>
        <p:nvPicPr>
          <p:cNvPr id="8" name="Grafik 7">
            <a:extLst>
              <a:ext uri="{FF2B5EF4-FFF2-40B4-BE49-F238E27FC236}">
                <a16:creationId xmlns:a16="http://schemas.microsoft.com/office/drawing/2014/main" id="{D135152C-4B7C-392D-C28C-454F081292CA}"/>
              </a:ext>
            </a:extLst>
          </p:cNvPr>
          <p:cNvPicPr>
            <a:picLocks noChangeAspect="1"/>
          </p:cNvPicPr>
          <p:nvPr/>
        </p:nvPicPr>
        <p:blipFill>
          <a:blip r:embed="rId3"/>
          <a:stretch>
            <a:fillRect/>
          </a:stretch>
        </p:blipFill>
        <p:spPr>
          <a:xfrm>
            <a:off x="572391" y="2342776"/>
            <a:ext cx="4848490" cy="3769700"/>
          </a:xfrm>
          <a:prstGeom prst="rect">
            <a:avLst/>
          </a:prstGeom>
        </p:spPr>
      </p:pic>
      <p:sp>
        <p:nvSpPr>
          <p:cNvPr id="4" name="Textfeld 3">
            <a:extLst>
              <a:ext uri="{FF2B5EF4-FFF2-40B4-BE49-F238E27FC236}">
                <a16:creationId xmlns:a16="http://schemas.microsoft.com/office/drawing/2014/main" id="{E4586B17-5ED7-B766-0570-8AF7D31EA327}"/>
              </a:ext>
            </a:extLst>
          </p:cNvPr>
          <p:cNvSpPr txBox="1"/>
          <p:nvPr/>
        </p:nvSpPr>
        <p:spPr>
          <a:xfrm>
            <a:off x="5359524" y="2409568"/>
            <a:ext cx="5991227" cy="3690551"/>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effectLst/>
              </a:rPr>
              <a:t>Einladung zu offenen Informationsabenden: Ganztagsschulen Modell vorstellen</a:t>
            </a:r>
          </a:p>
          <a:p>
            <a:pPr marL="742950" lvl="1" indent="-228600">
              <a:lnSpc>
                <a:spcPct val="90000"/>
              </a:lnSpc>
              <a:spcAft>
                <a:spcPts val="600"/>
              </a:spcAft>
              <a:buFont typeface="Arial" panose="020B0604020202020204" pitchFamily="34" charset="0"/>
              <a:buChar char="•"/>
            </a:pPr>
            <a:r>
              <a:rPr lang="en-US" sz="2000">
                <a:sym typeface="Wingdings" panose="05000000000000000000" pitchFamily="2" charset="2"/>
              </a:rPr>
              <a:t>Welche Kooperationspartner gibt es?</a:t>
            </a:r>
          </a:p>
          <a:p>
            <a:pPr marL="742950" lvl="1" indent="-228600">
              <a:lnSpc>
                <a:spcPct val="90000"/>
              </a:lnSpc>
              <a:spcAft>
                <a:spcPts val="600"/>
              </a:spcAft>
              <a:buFont typeface="Arial" panose="020B0604020202020204" pitchFamily="34" charset="0"/>
              <a:buChar char="•"/>
            </a:pPr>
            <a:r>
              <a:rPr lang="en-US" sz="2000">
                <a:sym typeface="Wingdings" panose="05000000000000000000" pitchFamily="2" charset="2"/>
              </a:rPr>
              <a:t>Welchen Zeitraum kann/soll geholfen werden?</a:t>
            </a:r>
          </a:p>
          <a:p>
            <a:pPr marL="742950" lvl="1" indent="-228600">
              <a:lnSpc>
                <a:spcPct val="90000"/>
              </a:lnSpc>
              <a:spcAft>
                <a:spcPts val="600"/>
              </a:spcAft>
              <a:buFont typeface="Arial" panose="020B0604020202020204" pitchFamily="34" charset="0"/>
              <a:buChar char="•"/>
            </a:pPr>
            <a:r>
              <a:rPr lang="en-US" sz="2000">
                <a:effectLst/>
              </a:rPr>
              <a:t>kontinuierlicher Informationsaustausch zwischen Eltern, Lehrer/innen und den Ansprechpartner/</a:t>
            </a:r>
            <a:r>
              <a:rPr lang="en-US" sz="2000"/>
              <a:t/>
            </a:r>
            <a:br>
              <a:rPr lang="en-US" sz="2000"/>
            </a:br>
            <a:r>
              <a:rPr lang="en-US" sz="2000">
                <a:effectLst/>
              </a:rPr>
              <a:t>innen</a:t>
            </a:r>
            <a:endParaRPr lang="en-US" sz="2000"/>
          </a:p>
        </p:txBody>
      </p:sp>
      <p:sp>
        <p:nvSpPr>
          <p:cNvPr id="2" name="Datumsplatzhalter 1">
            <a:extLst>
              <a:ext uri="{FF2B5EF4-FFF2-40B4-BE49-F238E27FC236}">
                <a16:creationId xmlns:a16="http://schemas.microsoft.com/office/drawing/2014/main" id="{704DB497-A2D2-D879-3A0F-9239A3573CC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F7055D3-FC0A-44FC-8170-CBBDD9A17984}" type="datetime1">
              <a:rPr lang="en-US" smtClean="0"/>
              <a:pPr>
                <a:spcAft>
                  <a:spcPts val="600"/>
                </a:spcAft>
              </a:pPr>
              <a:t>12/5/2023</a:t>
            </a:fld>
            <a:endParaRPr lang="en-US"/>
          </a:p>
        </p:txBody>
      </p:sp>
      <p:sp>
        <p:nvSpPr>
          <p:cNvPr id="3" name="Fußzeilenplatzhalter 2">
            <a:extLst>
              <a:ext uri="{FF2B5EF4-FFF2-40B4-BE49-F238E27FC236}">
                <a16:creationId xmlns:a16="http://schemas.microsoft.com/office/drawing/2014/main" id="{90B564FA-ADC9-73EE-68A5-919AB14F0A1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Dozent - Christian Höfling</a:t>
            </a:r>
          </a:p>
        </p:txBody>
      </p:sp>
    </p:spTree>
    <p:extLst>
      <p:ext uri="{BB962C8B-B14F-4D97-AF65-F5344CB8AC3E}">
        <p14:creationId xmlns:p14="http://schemas.microsoft.com/office/powerpoint/2010/main" val="2911200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CC88A9-A661-4C48-866E-8734E511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el 1">
            <a:extLst>
              <a:ext uri="{FF2B5EF4-FFF2-40B4-BE49-F238E27FC236}">
                <a16:creationId xmlns:a16="http://schemas.microsoft.com/office/drawing/2014/main" id="{90D01C7A-5A27-B784-5B6F-93AD689D3D65}"/>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a:t>Noch ein paar Fakten …</a:t>
            </a:r>
          </a:p>
        </p:txBody>
      </p:sp>
      <p:pic>
        <p:nvPicPr>
          <p:cNvPr id="6" name="Grafik 5">
            <a:extLst>
              <a:ext uri="{FF2B5EF4-FFF2-40B4-BE49-F238E27FC236}">
                <a16:creationId xmlns:a16="http://schemas.microsoft.com/office/drawing/2014/main" id="{484D236F-1295-20C8-6374-5BFD5C5594BD}"/>
              </a:ext>
            </a:extLst>
          </p:cNvPr>
          <p:cNvPicPr>
            <a:picLocks noChangeAspect="1"/>
          </p:cNvPicPr>
          <p:nvPr/>
        </p:nvPicPr>
        <p:blipFill rotWithShape="1">
          <a:blip r:embed="rId2"/>
          <a:srcRect t="5634" r="1024" b="3915"/>
          <a:stretch/>
        </p:blipFill>
        <p:spPr>
          <a:xfrm>
            <a:off x="59631" y="2315075"/>
            <a:ext cx="5886957" cy="2669302"/>
          </a:xfrm>
          <a:prstGeom prst="rect">
            <a:avLst/>
          </a:prstGeom>
        </p:spPr>
      </p:pic>
      <p:pic>
        <p:nvPicPr>
          <p:cNvPr id="8" name="Grafik 7">
            <a:extLst>
              <a:ext uri="{FF2B5EF4-FFF2-40B4-BE49-F238E27FC236}">
                <a16:creationId xmlns:a16="http://schemas.microsoft.com/office/drawing/2014/main" id="{EEE36DF4-D64A-63DB-5F8E-4C4A743478E7}"/>
              </a:ext>
            </a:extLst>
          </p:cNvPr>
          <p:cNvPicPr>
            <a:picLocks noChangeAspect="1"/>
          </p:cNvPicPr>
          <p:nvPr/>
        </p:nvPicPr>
        <p:blipFill rotWithShape="1">
          <a:blip r:embed="rId3"/>
          <a:srcRect l="1682" t="2605" r="1307" b="3346"/>
          <a:stretch/>
        </p:blipFill>
        <p:spPr>
          <a:xfrm>
            <a:off x="6305176" y="2315075"/>
            <a:ext cx="5827193" cy="2669302"/>
          </a:xfrm>
          <a:prstGeom prst="rect">
            <a:avLst/>
          </a:prstGeom>
        </p:spPr>
      </p:pic>
      <p:sp>
        <p:nvSpPr>
          <p:cNvPr id="3" name="Datumsplatzhalter 2">
            <a:extLst>
              <a:ext uri="{FF2B5EF4-FFF2-40B4-BE49-F238E27FC236}">
                <a16:creationId xmlns:a16="http://schemas.microsoft.com/office/drawing/2014/main" id="{8F7ADA90-8229-60A8-A746-F221E6F024C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0151D8E-D94E-4E9A-A2F8-E573F537DA6C}" type="datetime1">
              <a:rPr lang="en-US" sz="1000"/>
              <a:pPr>
                <a:spcAft>
                  <a:spcPts val="600"/>
                </a:spcAft>
              </a:pPr>
              <a:t>12/5/2023</a:t>
            </a:fld>
            <a:endParaRPr lang="en-US" sz="1000"/>
          </a:p>
        </p:txBody>
      </p:sp>
      <p:sp>
        <p:nvSpPr>
          <p:cNvPr id="17" name="Freeform: Shape 16">
            <a:extLst>
              <a:ext uri="{FF2B5EF4-FFF2-40B4-BE49-F238E27FC236}">
                <a16:creationId xmlns:a16="http://schemas.microsoft.com/office/drawing/2014/main" id="{CFDF195F-784B-4D00-8C92-6FC1B0499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ußzeilenplatzhalter 3">
            <a:extLst>
              <a:ext uri="{FF2B5EF4-FFF2-40B4-BE49-F238E27FC236}">
                <a16:creationId xmlns:a16="http://schemas.microsoft.com/office/drawing/2014/main" id="{7798763E-8FE9-B548-508C-55ABDF6BC64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000" kern="1200">
                <a:solidFill>
                  <a:schemeClr val="tx1">
                    <a:tint val="75000"/>
                  </a:schemeClr>
                </a:solidFill>
                <a:latin typeface="+mn-lt"/>
                <a:ea typeface="+mn-ea"/>
                <a:cs typeface="+mn-cs"/>
              </a:rPr>
              <a:t>Dozent - Christian Höfling</a:t>
            </a:r>
          </a:p>
        </p:txBody>
      </p:sp>
    </p:spTree>
    <p:extLst>
      <p:ext uri="{BB962C8B-B14F-4D97-AF65-F5344CB8AC3E}">
        <p14:creationId xmlns:p14="http://schemas.microsoft.com/office/powerpoint/2010/main" val="131651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2C389-0133-D604-7ED1-A3CEA104DD4D}"/>
              </a:ext>
            </a:extLst>
          </p:cNvPr>
          <p:cNvSpPr>
            <a:spLocks noGrp="1"/>
          </p:cNvSpPr>
          <p:nvPr>
            <p:ph type="title"/>
          </p:nvPr>
        </p:nvSpPr>
        <p:spPr>
          <a:xfrm>
            <a:off x="838200" y="2766218"/>
            <a:ext cx="10515600" cy="1325563"/>
          </a:xfrm>
        </p:spPr>
        <p:txBody>
          <a:bodyPr/>
          <a:lstStyle/>
          <a:p>
            <a:pPr algn="ctr"/>
            <a:r>
              <a:rPr lang="de-DE" dirty="0"/>
              <a:t>Offene Fragen ???</a:t>
            </a:r>
          </a:p>
        </p:txBody>
      </p:sp>
      <p:sp>
        <p:nvSpPr>
          <p:cNvPr id="3" name="Datumsplatzhalter 2">
            <a:extLst>
              <a:ext uri="{FF2B5EF4-FFF2-40B4-BE49-F238E27FC236}">
                <a16:creationId xmlns:a16="http://schemas.microsoft.com/office/drawing/2014/main" id="{D8EFE07D-0165-8F26-E414-E5F58C24A026}"/>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937903CD-3F73-4325-FCF9-B539204194EC}"/>
              </a:ext>
            </a:extLst>
          </p:cNvPr>
          <p:cNvSpPr>
            <a:spLocks noGrp="1"/>
          </p:cNvSpPr>
          <p:nvPr>
            <p:ph type="ftr" sz="quarter" idx="11"/>
          </p:nvPr>
        </p:nvSpPr>
        <p:spPr/>
        <p:txBody>
          <a:bodyPr/>
          <a:lstStyle/>
          <a:p>
            <a:r>
              <a:rPr lang="de-DE"/>
              <a:t>Dozent - Christian Höfling</a:t>
            </a:r>
          </a:p>
        </p:txBody>
      </p:sp>
    </p:spTree>
    <p:extLst>
      <p:ext uri="{BB962C8B-B14F-4D97-AF65-F5344CB8AC3E}">
        <p14:creationId xmlns:p14="http://schemas.microsoft.com/office/powerpoint/2010/main" val="1816086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98DEA-6F63-C874-4C8E-5C8F26FFBCFA}"/>
              </a:ext>
            </a:extLst>
          </p:cNvPr>
          <p:cNvSpPr>
            <a:spLocks noGrp="1"/>
          </p:cNvSpPr>
          <p:nvPr>
            <p:ph type="title"/>
          </p:nvPr>
        </p:nvSpPr>
        <p:spPr/>
        <p:txBody>
          <a:bodyPr/>
          <a:lstStyle/>
          <a:p>
            <a:pPr algn="ctr"/>
            <a:r>
              <a:rPr lang="de-DE" dirty="0"/>
              <a:t>Gruppenarbeit</a:t>
            </a:r>
          </a:p>
        </p:txBody>
      </p:sp>
      <p:sp>
        <p:nvSpPr>
          <p:cNvPr id="3" name="Datumsplatzhalter 2">
            <a:extLst>
              <a:ext uri="{FF2B5EF4-FFF2-40B4-BE49-F238E27FC236}">
                <a16:creationId xmlns:a16="http://schemas.microsoft.com/office/drawing/2014/main" id="{0EE3A8AB-97CD-1E17-00C4-143F6D259E36}"/>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E58D25C4-3B69-0655-EDF7-A5729D3CC138}"/>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86595889-DC21-7CF4-A762-45340D30EE72}"/>
              </a:ext>
            </a:extLst>
          </p:cNvPr>
          <p:cNvSpPr txBox="1"/>
          <p:nvPr/>
        </p:nvSpPr>
        <p:spPr>
          <a:xfrm>
            <a:off x="144210" y="1404258"/>
            <a:ext cx="11903580" cy="4154984"/>
          </a:xfrm>
          <a:prstGeom prst="rect">
            <a:avLst/>
          </a:prstGeom>
          <a:noFill/>
        </p:spPr>
        <p:txBody>
          <a:bodyPr wrap="none" rtlCol="0">
            <a:spAutoFit/>
          </a:bodyPr>
          <a:lstStyle/>
          <a:p>
            <a:r>
              <a:rPr lang="de-DE" sz="2400" dirty="0"/>
              <a:t>Setzen Sie sich zu vier Gruppen zusammen und bearbeiten Sie folgende Aufgabenstellung:</a:t>
            </a:r>
          </a:p>
          <a:p>
            <a:endParaRPr lang="de-DE" sz="2400" dirty="0"/>
          </a:p>
          <a:p>
            <a:r>
              <a:rPr lang="de-DE" sz="2400" dirty="0"/>
              <a:t>Analysieren und definieren Sie Vor- und Nachteile der Ganztagsschule zu einem der folgenden</a:t>
            </a:r>
          </a:p>
          <a:p>
            <a:r>
              <a:rPr lang="de-DE" sz="2400" dirty="0"/>
              <a:t>Punkte:</a:t>
            </a:r>
          </a:p>
          <a:p>
            <a:endParaRPr lang="de-DE" sz="2400" dirty="0"/>
          </a:p>
          <a:p>
            <a:pPr marL="342900" indent="-342900">
              <a:buAutoNum type="arabicPeriod"/>
            </a:pPr>
            <a:r>
              <a:rPr lang="de-DE" sz="2400" dirty="0"/>
              <a:t>Bessere Bildungschancen für Schülerinnen und Schüler</a:t>
            </a:r>
          </a:p>
          <a:p>
            <a:pPr marL="342900" indent="-342900">
              <a:buAutoNum type="arabicPeriod"/>
            </a:pPr>
            <a:r>
              <a:rPr lang="de-DE" sz="2400" dirty="0"/>
              <a:t>Soziale Integration von Schülerinnen und Schüler</a:t>
            </a:r>
          </a:p>
          <a:p>
            <a:pPr marL="342900" indent="-342900">
              <a:buAutoNum type="arabicPeriod"/>
            </a:pPr>
            <a:r>
              <a:rPr lang="de-DE" sz="2400" dirty="0"/>
              <a:t>Förderung außerschulischer Aktivitäten für Schülerinnen und Schüler</a:t>
            </a:r>
          </a:p>
          <a:p>
            <a:pPr marL="342900" indent="-342900">
              <a:buAutoNum type="arabicPeriod"/>
            </a:pPr>
            <a:r>
              <a:rPr lang="de-DE" sz="2400" dirty="0"/>
              <a:t>Entlastung der Eltern</a:t>
            </a:r>
          </a:p>
          <a:p>
            <a:pPr marL="342900" indent="-342900">
              <a:buAutoNum type="arabicPeriod"/>
            </a:pPr>
            <a:endParaRPr lang="de-DE" sz="2400" dirty="0"/>
          </a:p>
          <a:p>
            <a:r>
              <a:rPr lang="de-DE" sz="2400" dirty="0"/>
              <a:t>Nennen Sie dabei bis zu fünf verschiedene Punkte und zeigen dies an Beispielen.</a:t>
            </a:r>
          </a:p>
        </p:txBody>
      </p:sp>
    </p:spTree>
    <p:extLst>
      <p:ext uri="{BB962C8B-B14F-4D97-AF65-F5344CB8AC3E}">
        <p14:creationId xmlns:p14="http://schemas.microsoft.com/office/powerpoint/2010/main" val="30661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99242-5BA8-5417-4DDC-8FBA58E69C1F}"/>
              </a:ext>
            </a:extLst>
          </p:cNvPr>
          <p:cNvSpPr>
            <a:spLocks noGrp="1"/>
          </p:cNvSpPr>
          <p:nvPr>
            <p:ph type="title"/>
          </p:nvPr>
        </p:nvSpPr>
        <p:spPr/>
        <p:txBody>
          <a:bodyPr>
            <a:normAutofit/>
          </a:bodyPr>
          <a:lstStyle/>
          <a:p>
            <a:pPr algn="ctr"/>
            <a:r>
              <a:rPr lang="de-DE" dirty="0">
                <a:latin typeface="Arial" panose="020B0604020202020204" pitchFamily="34" charset="0"/>
              </a:rPr>
              <a:t>1. </a:t>
            </a:r>
            <a:r>
              <a:rPr lang="de-DE" dirty="0">
                <a:effectLst/>
                <a:latin typeface="Arial" panose="020B0604020202020204" pitchFamily="34" charset="0"/>
              </a:rPr>
              <a:t>Warum überhaupt Ganztagsschule? </a:t>
            </a:r>
            <a:br>
              <a:rPr lang="de-DE" dirty="0">
                <a:effectLst/>
                <a:latin typeface="Arial" panose="020B0604020202020204" pitchFamily="34" charset="0"/>
              </a:rPr>
            </a:br>
            <a:endParaRPr lang="de-DE" dirty="0"/>
          </a:p>
        </p:txBody>
      </p:sp>
      <p:sp>
        <p:nvSpPr>
          <p:cNvPr id="3" name="Datumsplatzhalter 2">
            <a:extLst>
              <a:ext uri="{FF2B5EF4-FFF2-40B4-BE49-F238E27FC236}">
                <a16:creationId xmlns:a16="http://schemas.microsoft.com/office/drawing/2014/main" id="{E15C9E32-A530-C950-FA05-DB68B4775196}"/>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4E530EA2-3F41-9792-3578-BC569C8D0113}"/>
              </a:ext>
            </a:extLst>
          </p:cNvPr>
          <p:cNvSpPr>
            <a:spLocks noGrp="1"/>
          </p:cNvSpPr>
          <p:nvPr>
            <p:ph type="ftr" sz="quarter" idx="11"/>
          </p:nvPr>
        </p:nvSpPr>
        <p:spPr/>
        <p:txBody>
          <a:bodyPr/>
          <a:lstStyle/>
          <a:p>
            <a:r>
              <a:rPr lang="de-DE"/>
              <a:t>Dozent - Christian Höfling</a:t>
            </a:r>
          </a:p>
        </p:txBody>
      </p:sp>
      <p:pic>
        <p:nvPicPr>
          <p:cNvPr id="6" name="Grafik 5">
            <a:extLst>
              <a:ext uri="{FF2B5EF4-FFF2-40B4-BE49-F238E27FC236}">
                <a16:creationId xmlns:a16="http://schemas.microsoft.com/office/drawing/2014/main" id="{3073EC5A-572C-CEFB-E8F4-72580EAAC846}"/>
              </a:ext>
            </a:extLst>
          </p:cNvPr>
          <p:cNvPicPr>
            <a:picLocks noChangeAspect="1"/>
          </p:cNvPicPr>
          <p:nvPr/>
        </p:nvPicPr>
        <p:blipFill rotWithShape="1">
          <a:blip r:embed="rId2"/>
          <a:srcRect l="3525" t="6054" r="3466" b="6055"/>
          <a:stretch/>
        </p:blipFill>
        <p:spPr>
          <a:xfrm>
            <a:off x="1896836" y="1513115"/>
            <a:ext cx="8398328" cy="3298372"/>
          </a:xfrm>
          <a:prstGeom prst="rect">
            <a:avLst/>
          </a:prstGeom>
          <a:ln>
            <a:solidFill>
              <a:schemeClr val="bg1"/>
            </a:solidFill>
          </a:ln>
        </p:spPr>
      </p:pic>
    </p:spTree>
    <p:extLst>
      <p:ext uri="{BB962C8B-B14F-4D97-AF65-F5344CB8AC3E}">
        <p14:creationId xmlns:p14="http://schemas.microsoft.com/office/powerpoint/2010/main" val="3695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44241-C4B7-7425-068F-E3522AA53A9A}"/>
              </a:ext>
            </a:extLst>
          </p:cNvPr>
          <p:cNvSpPr>
            <a:spLocks noGrp="1"/>
          </p:cNvSpPr>
          <p:nvPr>
            <p:ph type="title"/>
          </p:nvPr>
        </p:nvSpPr>
        <p:spPr/>
        <p:txBody>
          <a:bodyPr>
            <a:normAutofit/>
          </a:bodyPr>
          <a:lstStyle/>
          <a:p>
            <a:pPr algn="ctr"/>
            <a:r>
              <a:rPr lang="de-DE" dirty="0">
                <a:effectLst/>
                <a:latin typeface="Arial" panose="020B0604020202020204" pitchFamily="34" charset="0"/>
              </a:rPr>
              <a:t>Weshalb verlässliche Betreuung?</a:t>
            </a:r>
            <a:endParaRPr lang="de-DE" dirty="0"/>
          </a:p>
        </p:txBody>
      </p:sp>
      <p:sp>
        <p:nvSpPr>
          <p:cNvPr id="3" name="Datumsplatzhalter 2">
            <a:extLst>
              <a:ext uri="{FF2B5EF4-FFF2-40B4-BE49-F238E27FC236}">
                <a16:creationId xmlns:a16="http://schemas.microsoft.com/office/drawing/2014/main" id="{97080ED8-8140-D394-DD36-49E36ED7693D}"/>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CDC381E2-4AFD-7C4B-3531-49A235A70D83}"/>
              </a:ext>
            </a:extLst>
          </p:cNvPr>
          <p:cNvSpPr>
            <a:spLocks noGrp="1"/>
          </p:cNvSpPr>
          <p:nvPr>
            <p:ph type="ftr" sz="quarter" idx="11"/>
          </p:nvPr>
        </p:nvSpPr>
        <p:spPr/>
        <p:txBody>
          <a:bodyPr/>
          <a:lstStyle/>
          <a:p>
            <a:r>
              <a:rPr lang="de-DE"/>
              <a:t>Dozent - Christian Höfling</a:t>
            </a:r>
          </a:p>
        </p:txBody>
      </p:sp>
      <p:sp>
        <p:nvSpPr>
          <p:cNvPr id="6" name="Textfeld 5">
            <a:extLst>
              <a:ext uri="{FF2B5EF4-FFF2-40B4-BE49-F238E27FC236}">
                <a16:creationId xmlns:a16="http://schemas.microsoft.com/office/drawing/2014/main" id="{23902E7F-389A-E956-65A1-47CDCDAC0103}"/>
              </a:ext>
            </a:extLst>
          </p:cNvPr>
          <p:cNvSpPr txBox="1"/>
          <p:nvPr/>
        </p:nvSpPr>
        <p:spPr>
          <a:xfrm>
            <a:off x="461167" y="1690688"/>
            <a:ext cx="11538229" cy="4154984"/>
          </a:xfrm>
          <a:prstGeom prst="rect">
            <a:avLst/>
          </a:prstGeom>
          <a:noFill/>
        </p:spPr>
        <p:txBody>
          <a:bodyPr wrap="square" rtlCol="0">
            <a:spAutoFit/>
          </a:bodyPr>
          <a:lstStyle/>
          <a:p>
            <a:r>
              <a:rPr lang="de-DE" sz="2400" dirty="0">
                <a:effectLst/>
                <a:latin typeface="Arial" panose="020B0604020202020204" pitchFamily="34" charset="0"/>
              </a:rPr>
              <a:t>Die Lebensverhältnisse für Kinder und Jugendliche haben sich in den letzten</a:t>
            </a:r>
            <a:r>
              <a:rPr lang="de-DE" sz="2400" dirty="0"/>
              <a:t/>
            </a:r>
            <a:br>
              <a:rPr lang="de-DE" sz="2400" dirty="0"/>
            </a:br>
            <a:r>
              <a:rPr lang="de-DE" sz="2400" dirty="0">
                <a:effectLst/>
                <a:latin typeface="Arial" panose="020B0604020202020204" pitchFamily="34" charset="0"/>
              </a:rPr>
              <a:t>drei Jahrzehnten stark gewandelt</a:t>
            </a:r>
          </a:p>
          <a:p>
            <a:endParaRPr lang="de-DE" sz="2400" dirty="0">
              <a:effectLst/>
              <a:latin typeface="Arial" panose="020B0604020202020204" pitchFamily="34" charset="0"/>
            </a:endParaRPr>
          </a:p>
          <a:p>
            <a:pPr marL="285750" indent="-285750">
              <a:buFont typeface="Arial" panose="020B0604020202020204" pitchFamily="34" charset="0"/>
              <a:buChar char="•"/>
            </a:pPr>
            <a:r>
              <a:rPr lang="de-DE" sz="2400" b="1" dirty="0">
                <a:effectLst/>
                <a:latin typeface="Arial" panose="020B0604020202020204" pitchFamily="34" charset="0"/>
              </a:rPr>
              <a:t>Erwerbstätigkeit der Eltern</a:t>
            </a:r>
          </a:p>
          <a:p>
            <a:pPr marL="285750" indent="-285750">
              <a:buFont typeface="Arial" panose="020B0604020202020204" pitchFamily="34" charset="0"/>
              <a:buChar char="•"/>
            </a:pPr>
            <a:r>
              <a:rPr lang="de-DE" sz="2400" b="1" dirty="0">
                <a:effectLst/>
                <a:latin typeface="Arial" panose="020B0604020202020204" pitchFamily="34" charset="0"/>
              </a:rPr>
              <a:t>Gewandelte Familienformen</a:t>
            </a:r>
          </a:p>
          <a:p>
            <a:pPr marL="285750" indent="-285750">
              <a:buFont typeface="Arial" panose="020B0604020202020204" pitchFamily="34" charset="0"/>
              <a:buChar char="•"/>
            </a:pPr>
            <a:r>
              <a:rPr lang="de-DE" sz="2400" b="1" dirty="0">
                <a:effectLst/>
                <a:latin typeface="Arial" panose="020B0604020202020204" pitchFamily="34" charset="0"/>
              </a:rPr>
              <a:t>Erreichbarkeit von Spiel-, Freizeit- und Kulturangeboten</a:t>
            </a:r>
          </a:p>
          <a:p>
            <a:endParaRPr lang="de-DE" sz="2400" dirty="0">
              <a:effectLst/>
              <a:latin typeface="Arial" panose="020B0604020202020204" pitchFamily="34" charset="0"/>
              <a:sym typeface="Wingdings" panose="05000000000000000000" pitchFamily="2" charset="2"/>
            </a:endParaRPr>
          </a:p>
          <a:p>
            <a:r>
              <a:rPr lang="de-DE" sz="2400" dirty="0">
                <a:effectLst/>
                <a:latin typeface="Arial" panose="020B0604020202020204" pitchFamily="34" charset="0"/>
                <a:sym typeface="Wingdings" panose="05000000000000000000" pitchFamily="2" charset="2"/>
              </a:rPr>
              <a:t> </a:t>
            </a:r>
            <a:r>
              <a:rPr lang="de-DE" sz="2400" dirty="0">
                <a:effectLst/>
                <a:latin typeface="Arial" panose="020B0604020202020204" pitchFamily="34" charset="0"/>
              </a:rPr>
              <a:t>Hinblick auf berufstätige und alleinerziehende Elternteile, soll die Ganztagsschule den</a:t>
            </a:r>
            <a:r>
              <a:rPr lang="de-DE" sz="2400" dirty="0">
                <a:latin typeface="Arial" panose="020B0604020202020204" pitchFamily="34" charset="0"/>
              </a:rPr>
              <a:t> </a:t>
            </a:r>
            <a:r>
              <a:rPr lang="de-DE" sz="2400" dirty="0">
                <a:effectLst/>
                <a:latin typeface="Arial" panose="020B0604020202020204" pitchFamily="34" charset="0"/>
              </a:rPr>
              <a:t>Kindern die Möglichkeit einer </a:t>
            </a:r>
            <a:r>
              <a:rPr lang="de-DE" sz="2400" b="1" dirty="0">
                <a:effectLst/>
                <a:latin typeface="Arial" panose="020B0604020202020204" pitchFamily="34" charset="0"/>
              </a:rPr>
              <a:t>verlässlichen Betreuung und sinnvollen Freizeitgestaltung</a:t>
            </a:r>
            <a:r>
              <a:rPr lang="de-DE" sz="2400" dirty="0">
                <a:effectLst/>
                <a:latin typeface="Arial" panose="020B0604020202020204" pitchFamily="34" charset="0"/>
              </a:rPr>
              <a:t> geben</a:t>
            </a:r>
          </a:p>
          <a:p>
            <a:pPr marL="285750" indent="-285750">
              <a:buFont typeface="Arial" panose="020B0604020202020204" pitchFamily="34" charset="0"/>
              <a:buChar char="•"/>
            </a:pPr>
            <a:endParaRPr lang="de-DE" sz="2400" dirty="0"/>
          </a:p>
        </p:txBody>
      </p:sp>
    </p:spTree>
    <p:extLst>
      <p:ext uri="{BB962C8B-B14F-4D97-AF65-F5344CB8AC3E}">
        <p14:creationId xmlns:p14="http://schemas.microsoft.com/office/powerpoint/2010/main" val="27251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C8FE8-7B0A-E7DD-91E7-A49306ADD7FA}"/>
              </a:ext>
            </a:extLst>
          </p:cNvPr>
          <p:cNvSpPr>
            <a:spLocks noGrp="1"/>
          </p:cNvSpPr>
          <p:nvPr>
            <p:ph type="title"/>
          </p:nvPr>
        </p:nvSpPr>
        <p:spPr/>
        <p:txBody>
          <a:bodyPr/>
          <a:lstStyle/>
          <a:p>
            <a:pPr algn="ctr"/>
            <a:r>
              <a:rPr lang="de-DE" b="1" dirty="0"/>
              <a:t>Vorteile für Eltern</a:t>
            </a:r>
          </a:p>
        </p:txBody>
      </p:sp>
      <p:sp>
        <p:nvSpPr>
          <p:cNvPr id="3" name="Datumsplatzhalter 2">
            <a:extLst>
              <a:ext uri="{FF2B5EF4-FFF2-40B4-BE49-F238E27FC236}">
                <a16:creationId xmlns:a16="http://schemas.microsoft.com/office/drawing/2014/main" id="{AEDFE2DA-7AD0-A143-BB09-DA453C07BD65}"/>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24B428B3-29AE-8A7A-F9D2-75B25E3EC5E8}"/>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454C42EF-710F-B5F0-A693-409B7302DB0E}"/>
              </a:ext>
            </a:extLst>
          </p:cNvPr>
          <p:cNvSpPr txBox="1"/>
          <p:nvPr/>
        </p:nvSpPr>
        <p:spPr>
          <a:xfrm>
            <a:off x="621247" y="1690687"/>
            <a:ext cx="11170586" cy="2677656"/>
          </a:xfrm>
          <a:prstGeom prst="rect">
            <a:avLst/>
          </a:prstGeom>
          <a:noFill/>
        </p:spPr>
        <p:txBody>
          <a:bodyPr wrap="square" rtlCol="0">
            <a:spAutoFit/>
          </a:bodyPr>
          <a:lstStyle/>
          <a:p>
            <a:pPr marL="285750" indent="-285750">
              <a:buFont typeface="Arial" panose="020B0604020202020204" pitchFamily="34" charset="0"/>
              <a:buChar char="•"/>
            </a:pPr>
            <a:r>
              <a:rPr lang="de-DE" sz="2800" b="1" dirty="0">
                <a:effectLst/>
                <a:latin typeface="Arial" panose="020B0604020202020204" pitchFamily="34" charset="0"/>
              </a:rPr>
              <a:t>Entlastung</a:t>
            </a:r>
            <a:r>
              <a:rPr lang="de-DE" sz="2800" dirty="0">
                <a:effectLst/>
                <a:latin typeface="Arial" panose="020B0604020202020204" pitchFamily="34" charset="0"/>
              </a:rPr>
              <a:t> des Familienlebens</a:t>
            </a:r>
          </a:p>
          <a:p>
            <a:pPr marL="285750" indent="-285750">
              <a:buFont typeface="Arial" panose="020B0604020202020204" pitchFamily="34" charset="0"/>
              <a:buChar char="•"/>
            </a:pPr>
            <a:r>
              <a:rPr lang="de-DE" sz="2800" dirty="0">
                <a:effectLst/>
                <a:latin typeface="Arial" panose="020B0604020202020204" pitchFamily="34" charset="0"/>
              </a:rPr>
              <a:t>Kinder erledigen Hausaufgaben</a:t>
            </a:r>
          </a:p>
          <a:p>
            <a:pPr marL="285750" indent="-285750">
              <a:buFont typeface="Arial" panose="020B0604020202020204" pitchFamily="34" charset="0"/>
              <a:buChar char="•"/>
            </a:pPr>
            <a:r>
              <a:rPr lang="de-DE" sz="2800" dirty="0">
                <a:effectLst/>
                <a:latin typeface="Arial" panose="020B0604020202020204" pitchFamily="34" charset="0"/>
              </a:rPr>
              <a:t>vielfältiges Angebot an Lernmöglichkeiten in der Gemeinschaft</a:t>
            </a:r>
          </a:p>
          <a:p>
            <a:pPr marL="285750" indent="-285750">
              <a:buFont typeface="Arial" panose="020B0604020202020204" pitchFamily="34" charset="0"/>
              <a:buChar char="•"/>
            </a:pPr>
            <a:r>
              <a:rPr lang="de-DE" sz="2800" dirty="0">
                <a:effectLst/>
                <a:latin typeface="Arial" panose="020B0604020202020204" pitchFamily="34" charset="0"/>
              </a:rPr>
              <a:t>Vereinbarkeit von Familie und Beruf </a:t>
            </a:r>
            <a:r>
              <a:rPr lang="de-DE" sz="2800" dirty="0">
                <a:effectLst/>
                <a:latin typeface="Arial" panose="020B0604020202020204" pitchFamily="34" charset="0"/>
                <a:sym typeface="Wingdings" panose="05000000000000000000" pitchFamily="2" charset="2"/>
              </a:rPr>
              <a:t></a:t>
            </a:r>
            <a:r>
              <a:rPr lang="de-DE" sz="2800" dirty="0">
                <a:effectLst/>
                <a:latin typeface="Arial" panose="020B0604020202020204" pitchFamily="34" charset="0"/>
              </a:rPr>
              <a:t> Erwerbstätigkeit der Eltern</a:t>
            </a:r>
          </a:p>
          <a:p>
            <a:pPr marL="285750" indent="-285750">
              <a:buFont typeface="Arial" panose="020B0604020202020204" pitchFamily="34" charset="0"/>
              <a:buChar char="•"/>
            </a:pPr>
            <a:r>
              <a:rPr lang="de-DE" sz="2800" dirty="0">
                <a:effectLst/>
                <a:latin typeface="Arial" panose="020B0604020202020204" pitchFamily="34" charset="0"/>
              </a:rPr>
              <a:t>verbessert die sozialen und kulturellen Chancen der Familien und die Integration der Kinder</a:t>
            </a:r>
            <a:endParaRPr lang="de-DE" sz="2800" dirty="0"/>
          </a:p>
        </p:txBody>
      </p:sp>
    </p:spTree>
    <p:extLst>
      <p:ext uri="{BB962C8B-B14F-4D97-AF65-F5344CB8AC3E}">
        <p14:creationId xmlns:p14="http://schemas.microsoft.com/office/powerpoint/2010/main" val="130750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A069-CBDF-6F30-CA34-304DD6474AEA}"/>
              </a:ext>
            </a:extLst>
          </p:cNvPr>
          <p:cNvSpPr>
            <a:spLocks noGrp="1"/>
          </p:cNvSpPr>
          <p:nvPr>
            <p:ph type="title"/>
          </p:nvPr>
        </p:nvSpPr>
        <p:spPr/>
        <p:txBody>
          <a:bodyPr/>
          <a:lstStyle/>
          <a:p>
            <a:pPr algn="ctr"/>
            <a:r>
              <a:rPr lang="de-DE" dirty="0">
                <a:effectLst/>
                <a:latin typeface="Arial" panose="020B0604020202020204" pitchFamily="34" charset="0"/>
              </a:rPr>
              <a:t>Wozu führen eine erweiterte Lernzeit und</a:t>
            </a:r>
            <a:r>
              <a:rPr lang="de-DE" dirty="0"/>
              <a:t/>
            </a:r>
            <a:br>
              <a:rPr lang="de-DE" dirty="0"/>
            </a:br>
            <a:r>
              <a:rPr lang="de-DE" dirty="0">
                <a:effectLst/>
                <a:latin typeface="Arial" panose="020B0604020202020204" pitchFamily="34" charset="0"/>
              </a:rPr>
              <a:t>differenzierte Lehrmethoden?</a:t>
            </a:r>
            <a:endParaRPr lang="de-DE" dirty="0"/>
          </a:p>
        </p:txBody>
      </p:sp>
      <p:sp>
        <p:nvSpPr>
          <p:cNvPr id="3" name="Datumsplatzhalter 2">
            <a:extLst>
              <a:ext uri="{FF2B5EF4-FFF2-40B4-BE49-F238E27FC236}">
                <a16:creationId xmlns:a16="http://schemas.microsoft.com/office/drawing/2014/main" id="{AE6EE9ED-C249-6FEA-DC5F-63C2CB03ADF9}"/>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0BFE6360-00A8-AF7E-BF64-18AC4B504A83}"/>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47559DED-8733-8230-F416-BB35A5D6B7AF}"/>
              </a:ext>
            </a:extLst>
          </p:cNvPr>
          <p:cNvSpPr txBox="1"/>
          <p:nvPr/>
        </p:nvSpPr>
        <p:spPr>
          <a:xfrm>
            <a:off x="799882" y="1877786"/>
            <a:ext cx="10592235" cy="3816429"/>
          </a:xfrm>
          <a:prstGeom prst="rect">
            <a:avLst/>
          </a:prstGeom>
          <a:noFill/>
        </p:spPr>
        <p:txBody>
          <a:bodyPr wrap="square" rtlCol="0">
            <a:spAutoFit/>
          </a:bodyPr>
          <a:lstStyle/>
          <a:p>
            <a:pPr marL="285750" indent="-285750">
              <a:buFont typeface="Arial" panose="020B0604020202020204" pitchFamily="34" charset="0"/>
              <a:buChar char="•"/>
            </a:pPr>
            <a:r>
              <a:rPr lang="de-DE" sz="2200" dirty="0">
                <a:effectLst/>
                <a:latin typeface="Arial" panose="020B0604020202020204" pitchFamily="34" charset="0"/>
              </a:rPr>
              <a:t>Anforderungen an die Qualifikationen und Fähigkeitsniveau von Schulabgängern sind gestiegen</a:t>
            </a:r>
          </a:p>
          <a:p>
            <a:pPr marL="285750" indent="-285750">
              <a:buFont typeface="Arial" panose="020B0604020202020204" pitchFamily="34" charset="0"/>
              <a:buChar char="•"/>
            </a:pPr>
            <a:r>
              <a:rPr lang="de-DE" sz="2200" dirty="0">
                <a:effectLst/>
                <a:latin typeface="Arial" panose="020B0604020202020204" pitchFamily="34" charset="0"/>
              </a:rPr>
              <a:t>Umfangreiches Fachwissen zu wenig</a:t>
            </a:r>
          </a:p>
          <a:p>
            <a:pPr marL="285750" indent="-285750">
              <a:buFont typeface="Arial" panose="020B0604020202020204" pitchFamily="34" charset="0"/>
              <a:buChar char="•"/>
            </a:pPr>
            <a:r>
              <a:rPr lang="de-DE" sz="2200" dirty="0">
                <a:effectLst/>
                <a:latin typeface="Arial" panose="020B0604020202020204" pitchFamily="34" charset="0"/>
              </a:rPr>
              <a:t>Fähigkeiten erwerben, die „quer“ zu den Schulfächern liegen</a:t>
            </a:r>
            <a:endParaRPr lang="de-DE" sz="2200" dirty="0">
              <a:latin typeface="Arial" panose="020B0604020202020204" pitchFamily="34" charset="0"/>
            </a:endParaRPr>
          </a:p>
          <a:p>
            <a:pPr marL="742950" lvl="1" indent="-285750">
              <a:buFont typeface="Wingdings" panose="05000000000000000000" pitchFamily="2" charset="2"/>
              <a:buChar char="à"/>
            </a:pPr>
            <a:r>
              <a:rPr lang="de-DE" sz="2200" dirty="0">
                <a:effectLst/>
                <a:latin typeface="Arial" panose="020B0604020202020204" pitchFamily="34" charset="0"/>
              </a:rPr>
              <a:t>Schlüsselkompetenzen: beispielsweise </a:t>
            </a:r>
            <a:r>
              <a:rPr lang="de-DE" sz="2200" b="1" dirty="0">
                <a:effectLst/>
                <a:latin typeface="Arial" panose="020B0604020202020204" pitchFamily="34" charset="0"/>
              </a:rPr>
              <a:t>Fähigkeiten zur Planung oder zum Umgang mit Medien, Sprach- und Kommunikationskompetenzen, Teamfähigkeit</a:t>
            </a:r>
          </a:p>
          <a:p>
            <a:pPr marL="285750" indent="-285750">
              <a:buFont typeface="Arial" panose="020B0604020202020204" pitchFamily="34" charset="0"/>
              <a:buChar char="•"/>
            </a:pPr>
            <a:r>
              <a:rPr lang="de-DE" sz="2200" dirty="0">
                <a:effectLst/>
                <a:latin typeface="Arial" panose="020B0604020202020204" pitchFamily="34" charset="0"/>
              </a:rPr>
              <a:t>berufliche Kompetenzen werden hohe Grundfähigkeiten benötigt</a:t>
            </a:r>
          </a:p>
          <a:p>
            <a:pPr marL="285750" indent="-285750">
              <a:buFont typeface="Arial" panose="020B0604020202020204" pitchFamily="34" charset="0"/>
              <a:buChar char="•"/>
            </a:pPr>
            <a:r>
              <a:rPr lang="de-DE" sz="2200" dirty="0">
                <a:effectLst/>
                <a:latin typeface="Arial" panose="020B0604020202020204" pitchFamily="34" charset="0"/>
              </a:rPr>
              <a:t>Um Schlüsselkompetenzen, Orientierungswissen und Fachwissen zu vermitteln</a:t>
            </a:r>
          </a:p>
          <a:p>
            <a:pPr lvl="1"/>
            <a:r>
              <a:rPr lang="de-DE" sz="2200" dirty="0">
                <a:latin typeface="Arial" panose="020B0604020202020204" pitchFamily="34" charset="0"/>
                <a:sym typeface="Wingdings" panose="05000000000000000000" pitchFamily="2" charset="2"/>
              </a:rPr>
              <a:t> </a:t>
            </a:r>
            <a:r>
              <a:rPr lang="de-DE" sz="2200" dirty="0">
                <a:effectLst/>
                <a:latin typeface="Arial" panose="020B0604020202020204" pitchFamily="34" charset="0"/>
              </a:rPr>
              <a:t>speziellen Methoden und Lernverfahren (z. B. Experimente, Projekte, Erkundungen in der Praxis). </a:t>
            </a:r>
          </a:p>
        </p:txBody>
      </p:sp>
    </p:spTree>
    <p:extLst>
      <p:ext uri="{BB962C8B-B14F-4D97-AF65-F5344CB8AC3E}">
        <p14:creationId xmlns:p14="http://schemas.microsoft.com/office/powerpoint/2010/main" val="6963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BC5A9E-13B4-1C97-E906-18C97F10071C}"/>
              </a:ext>
            </a:extLst>
          </p:cNvPr>
          <p:cNvSpPr>
            <a:spLocks noGrp="1"/>
          </p:cNvSpPr>
          <p:nvPr>
            <p:ph type="dt" sz="half" idx="10"/>
          </p:nvPr>
        </p:nvSpPr>
        <p:spPr/>
        <p:txBody>
          <a:bodyPr/>
          <a:lstStyle/>
          <a:p>
            <a:fld id="{4F7055D3-FC0A-44FC-8170-CBBDD9A17984}" type="datetime1">
              <a:rPr lang="de-DE" smtClean="0"/>
              <a:t>05.12.2023</a:t>
            </a:fld>
            <a:endParaRPr lang="de-DE"/>
          </a:p>
        </p:txBody>
      </p:sp>
      <p:sp>
        <p:nvSpPr>
          <p:cNvPr id="3" name="Fußzeilenplatzhalter 2">
            <a:extLst>
              <a:ext uri="{FF2B5EF4-FFF2-40B4-BE49-F238E27FC236}">
                <a16:creationId xmlns:a16="http://schemas.microsoft.com/office/drawing/2014/main" id="{CDDE407F-886F-B09F-6128-BEC01613EB64}"/>
              </a:ext>
            </a:extLst>
          </p:cNvPr>
          <p:cNvSpPr>
            <a:spLocks noGrp="1"/>
          </p:cNvSpPr>
          <p:nvPr>
            <p:ph type="ftr" sz="quarter" idx="11"/>
          </p:nvPr>
        </p:nvSpPr>
        <p:spPr/>
        <p:txBody>
          <a:bodyPr/>
          <a:lstStyle/>
          <a:p>
            <a:r>
              <a:rPr lang="de-DE"/>
              <a:t>Dozent - Christian Höfling</a:t>
            </a:r>
          </a:p>
        </p:txBody>
      </p:sp>
      <p:pic>
        <p:nvPicPr>
          <p:cNvPr id="5" name="Grafik 4">
            <a:extLst>
              <a:ext uri="{FF2B5EF4-FFF2-40B4-BE49-F238E27FC236}">
                <a16:creationId xmlns:a16="http://schemas.microsoft.com/office/drawing/2014/main" id="{289FF26C-6733-F899-9120-7CEC084F3DA2}"/>
              </a:ext>
            </a:extLst>
          </p:cNvPr>
          <p:cNvPicPr>
            <a:picLocks noChangeAspect="1"/>
          </p:cNvPicPr>
          <p:nvPr/>
        </p:nvPicPr>
        <p:blipFill rotWithShape="1">
          <a:blip r:embed="rId2"/>
          <a:srcRect l="1847" t="1448" r="2086" b="1158"/>
          <a:stretch/>
        </p:blipFill>
        <p:spPr>
          <a:xfrm rot="5400000">
            <a:off x="3420836" y="-449035"/>
            <a:ext cx="5328555" cy="7315202"/>
          </a:xfrm>
          <a:prstGeom prst="rect">
            <a:avLst/>
          </a:prstGeom>
        </p:spPr>
      </p:pic>
    </p:spTree>
    <p:extLst>
      <p:ext uri="{BB962C8B-B14F-4D97-AF65-F5344CB8AC3E}">
        <p14:creationId xmlns:p14="http://schemas.microsoft.com/office/powerpoint/2010/main" val="203300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F3DBE-F247-F605-AF36-42FF8C62025D}"/>
              </a:ext>
            </a:extLst>
          </p:cNvPr>
          <p:cNvSpPr>
            <a:spLocks noGrp="1"/>
          </p:cNvSpPr>
          <p:nvPr>
            <p:ph type="title"/>
          </p:nvPr>
        </p:nvSpPr>
        <p:spPr/>
        <p:txBody>
          <a:bodyPr/>
          <a:lstStyle/>
          <a:p>
            <a:pPr algn="ctr"/>
            <a:r>
              <a:rPr lang="de-DE" dirty="0">
                <a:effectLst/>
                <a:latin typeface="Arial" panose="020B0604020202020204" pitchFamily="34" charset="0"/>
              </a:rPr>
              <a:t>2. Ganztagsschule – was ist das eigentlich?</a:t>
            </a:r>
            <a:endParaRPr lang="de-DE" dirty="0"/>
          </a:p>
        </p:txBody>
      </p:sp>
      <p:sp>
        <p:nvSpPr>
          <p:cNvPr id="3" name="Datumsplatzhalter 2">
            <a:extLst>
              <a:ext uri="{FF2B5EF4-FFF2-40B4-BE49-F238E27FC236}">
                <a16:creationId xmlns:a16="http://schemas.microsoft.com/office/drawing/2014/main" id="{5B68CDB6-1A1C-79E4-ECA6-3A8A6D266158}"/>
              </a:ext>
            </a:extLst>
          </p:cNvPr>
          <p:cNvSpPr>
            <a:spLocks noGrp="1"/>
          </p:cNvSpPr>
          <p:nvPr>
            <p:ph type="dt" sz="half" idx="10"/>
          </p:nvPr>
        </p:nvSpPr>
        <p:spPr/>
        <p:txBody>
          <a:bodyPr/>
          <a:lstStyle/>
          <a:p>
            <a:fld id="{C0151D8E-D94E-4E9A-A2F8-E573F537DA6C}" type="datetime1">
              <a:rPr lang="de-DE" smtClean="0"/>
              <a:t>05.12.2023</a:t>
            </a:fld>
            <a:endParaRPr lang="de-DE"/>
          </a:p>
        </p:txBody>
      </p:sp>
      <p:sp>
        <p:nvSpPr>
          <p:cNvPr id="4" name="Fußzeilenplatzhalter 3">
            <a:extLst>
              <a:ext uri="{FF2B5EF4-FFF2-40B4-BE49-F238E27FC236}">
                <a16:creationId xmlns:a16="http://schemas.microsoft.com/office/drawing/2014/main" id="{19A12FA2-9FD8-E7A8-E049-BB68FA4EE8C7}"/>
              </a:ext>
            </a:extLst>
          </p:cNvPr>
          <p:cNvSpPr>
            <a:spLocks noGrp="1"/>
          </p:cNvSpPr>
          <p:nvPr>
            <p:ph type="ftr" sz="quarter" idx="11"/>
          </p:nvPr>
        </p:nvSpPr>
        <p:spPr/>
        <p:txBody>
          <a:bodyPr/>
          <a:lstStyle/>
          <a:p>
            <a:r>
              <a:rPr lang="de-DE"/>
              <a:t>Dozent - Christian Höfling</a:t>
            </a:r>
          </a:p>
        </p:txBody>
      </p:sp>
      <p:sp>
        <p:nvSpPr>
          <p:cNvPr id="5" name="Textfeld 4">
            <a:extLst>
              <a:ext uri="{FF2B5EF4-FFF2-40B4-BE49-F238E27FC236}">
                <a16:creationId xmlns:a16="http://schemas.microsoft.com/office/drawing/2014/main" id="{E9AEB4BA-9CD9-162F-F90F-F7D55DBDCC6B}"/>
              </a:ext>
            </a:extLst>
          </p:cNvPr>
          <p:cNvSpPr txBox="1"/>
          <p:nvPr/>
        </p:nvSpPr>
        <p:spPr>
          <a:xfrm>
            <a:off x="959278" y="1948543"/>
            <a:ext cx="10273443" cy="3693319"/>
          </a:xfrm>
          <a:prstGeom prst="rect">
            <a:avLst/>
          </a:prstGeom>
          <a:noFill/>
        </p:spPr>
        <p:txBody>
          <a:bodyPr wrap="square" rtlCol="0">
            <a:spAutoFit/>
          </a:bodyPr>
          <a:lstStyle/>
          <a:p>
            <a:pPr marL="285750" indent="-285750">
              <a:buFont typeface="Arial" panose="020B0604020202020204" pitchFamily="34" charset="0"/>
              <a:buChar char="•"/>
            </a:pPr>
            <a:r>
              <a:rPr lang="de-DE" b="1" dirty="0">
                <a:effectLst/>
                <a:latin typeface="Arial" panose="020B0604020202020204" pitchFamily="34" charset="0"/>
              </a:rPr>
              <a:t>Ganztagsschule, Ganztagsbetreuung und Ganztagsversorgung </a:t>
            </a:r>
            <a:r>
              <a:rPr lang="de-DE" dirty="0">
                <a:effectLst/>
                <a:latin typeface="Arial" panose="020B0604020202020204" pitchFamily="34" charset="0"/>
              </a:rPr>
              <a:t>sind die bekanntesten Formen</a:t>
            </a:r>
          </a:p>
          <a:p>
            <a:pPr marL="285750" indent="-285750">
              <a:buFont typeface="Arial" panose="020B0604020202020204" pitchFamily="34" charset="0"/>
              <a:buChar char="•"/>
            </a:pPr>
            <a:endParaRPr lang="de-DE" dirty="0">
              <a:latin typeface="Arial" panose="020B0604020202020204" pitchFamily="34" charset="0"/>
            </a:endParaRPr>
          </a:p>
          <a:p>
            <a:pPr marL="285750" indent="-285750">
              <a:buFont typeface="Arial" panose="020B0604020202020204" pitchFamily="34" charset="0"/>
              <a:buChar char="•"/>
            </a:pPr>
            <a:endParaRPr lang="de-DE" dirty="0">
              <a:effectLst/>
              <a:latin typeface="Arial" panose="020B0604020202020204" pitchFamily="34" charset="0"/>
            </a:endParaRPr>
          </a:p>
          <a:p>
            <a:pPr marL="285750" indent="-285750">
              <a:buFont typeface="Arial" panose="020B0604020202020204" pitchFamily="34" charset="0"/>
              <a:buChar char="•"/>
            </a:pPr>
            <a:r>
              <a:rPr lang="de-DE" dirty="0">
                <a:effectLst/>
                <a:latin typeface="Arial" panose="020B0604020202020204" pitchFamily="34" charset="0"/>
              </a:rPr>
              <a:t>Es gibt zwei wichtige Unterscheidungsmöglichkeiten zur Halbtagsschule:</a:t>
            </a:r>
          </a:p>
          <a:p>
            <a:pPr lvl="1"/>
            <a:r>
              <a:rPr lang="de-DE" dirty="0"/>
              <a:t/>
            </a:r>
            <a:br>
              <a:rPr lang="de-DE" dirty="0"/>
            </a:br>
            <a:r>
              <a:rPr lang="de-DE" dirty="0">
                <a:effectLst/>
                <a:latin typeface="Arial" panose="020B0604020202020204" pitchFamily="34" charset="0"/>
              </a:rPr>
              <a:t>1. Jede Form von Ganztagsschule bietet mittags eine Versorgung für die Schüler/innen an. Es besteht die Möglichkeit, in der Schule zu essen und die Pausenzeit zwischen dem Vormittag und dem Nachmittag zu verbringen.</a:t>
            </a:r>
          </a:p>
          <a:p>
            <a:pPr lvl="1"/>
            <a:r>
              <a:rPr lang="de-DE" dirty="0"/>
              <a:t/>
            </a:r>
            <a:br>
              <a:rPr lang="de-DE" dirty="0"/>
            </a:br>
            <a:r>
              <a:rPr lang="de-DE" dirty="0">
                <a:effectLst/>
                <a:latin typeface="Arial" panose="020B0604020202020204" pitchFamily="34" charset="0"/>
              </a:rPr>
              <a:t>2. Jede Schule, die in irgendeiner Form den Begriff „Ganztag“ in ihrem Titel trägt, muss mindestens an drei Tagen in der Woche dafür sorgen, dass die Kinder und Jugendlichen mindestens acht Stunden in der Schule sein können.</a:t>
            </a:r>
            <a:endParaRPr lang="de-DE" dirty="0"/>
          </a:p>
        </p:txBody>
      </p:sp>
    </p:spTree>
    <p:extLst>
      <p:ext uri="{BB962C8B-B14F-4D97-AF65-F5344CB8AC3E}">
        <p14:creationId xmlns:p14="http://schemas.microsoft.com/office/powerpoint/2010/main" val="8593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1101</Words>
  <Application>Microsoft Office PowerPoint</Application>
  <PresentationFormat>Breitbild</PresentationFormat>
  <Paragraphs>208</Paragraphs>
  <Slides>35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Calibri Light</vt:lpstr>
      <vt:lpstr>Wingdings</vt:lpstr>
      <vt:lpstr>Office</vt:lpstr>
      <vt:lpstr>Pakt für den Ganztag  </vt:lpstr>
      <vt:lpstr>Inhaltlicher Verlaufsplan</vt:lpstr>
      <vt:lpstr>Vorstellungsrunde</vt:lpstr>
      <vt:lpstr>1. Warum überhaupt Ganztagsschule?  </vt:lpstr>
      <vt:lpstr>Weshalb verlässliche Betreuung?</vt:lpstr>
      <vt:lpstr>Vorteile für Eltern</vt:lpstr>
      <vt:lpstr>Wozu führen eine erweiterte Lernzeit und differenzierte Lehrmethoden?</vt:lpstr>
      <vt:lpstr>PowerPoint-Präsentation</vt:lpstr>
      <vt:lpstr>2. Ganztagsschule – was ist das eigentlich?</vt:lpstr>
      <vt:lpstr>Von wann bis wann sind die Kinder in der Schule?</vt:lpstr>
      <vt:lpstr>Wie wird die Ganztagsschule organisiert?</vt:lpstr>
      <vt:lpstr>3. Welche Formen ganztägiger Schulen gibt es?</vt:lpstr>
      <vt:lpstr>Ganztagsschulen Modelle</vt:lpstr>
      <vt:lpstr>PowerPoint-Präsentation</vt:lpstr>
      <vt:lpstr>PowerPoint-Präsentation</vt:lpstr>
      <vt:lpstr>PowerPoint-Präsentation</vt:lpstr>
      <vt:lpstr>Kritik an der offenen Ganztagsschule</vt:lpstr>
      <vt:lpstr>Welche Möglichkeiten bietet die gebundene Ganztagsschule?</vt:lpstr>
      <vt:lpstr>PowerPoint-Präsentation</vt:lpstr>
      <vt:lpstr>Welche Möglichkeiten bieten Ganztagsschulen Kindern und Eltern?</vt:lpstr>
      <vt:lpstr>4. Was macht eine Ganztagsschule anders?</vt:lpstr>
      <vt:lpstr>PowerPoint-Präsentation</vt:lpstr>
      <vt:lpstr>Unterricht und Angebote sollten aufeinander bezogen sein</vt:lpstr>
      <vt:lpstr>Unterschiedliche Leistungsstärken können gezielt gefördert werden</vt:lpstr>
      <vt:lpstr>Umsetzung von pädagogischen Konzepten zur sozialen Erziehung</vt:lpstr>
      <vt:lpstr>Lernchancen in Ganztagsschulen</vt:lpstr>
      <vt:lpstr>5. Wie sind Ganztagsschulen organisiert?</vt:lpstr>
      <vt:lpstr>Ganztagsschulen brauchen Räume</vt:lpstr>
      <vt:lpstr>Wer arbeitet an einer Ganztagsschule?</vt:lpstr>
      <vt:lpstr>Kooperation mit außerschulischen Partnern</vt:lpstr>
      <vt:lpstr>6. Wie werden Eltern beteiligt?</vt:lpstr>
      <vt:lpstr>PowerPoint-Präsentation</vt:lpstr>
      <vt:lpstr>Noch ein paar Fakten …</vt:lpstr>
      <vt:lpstr>Offene Fragen ???</vt:lpstr>
      <vt:lpstr>Gruppenarbeit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Pakt für den Ganztag</dc:title>
  <dc:creator>Christian Höfling</dc:creator>
  <cp:lastModifiedBy>Sekretariat</cp:lastModifiedBy>
  <cp:revision>56</cp:revision>
  <dcterms:created xsi:type="dcterms:W3CDTF">2023-06-08T12:53:46Z</dcterms:created>
  <dcterms:modified xsi:type="dcterms:W3CDTF">2023-12-05T07:03:09Z</dcterms:modified>
</cp:coreProperties>
</file>